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85" r:id="rId2"/>
    <p:sldId id="325" r:id="rId3"/>
    <p:sldId id="326" r:id="rId4"/>
    <p:sldId id="327" r:id="rId5"/>
    <p:sldId id="328" r:id="rId6"/>
    <p:sldId id="329" r:id="rId7"/>
    <p:sldId id="330" r:id="rId8"/>
    <p:sldId id="331" r:id="rId9"/>
    <p:sldId id="332" r:id="rId10"/>
    <p:sldId id="333" r:id="rId11"/>
    <p:sldId id="334" r:id="rId12"/>
    <p:sldId id="335" r:id="rId13"/>
    <p:sldId id="336"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1" r:id="rId37"/>
    <p:sldId id="3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48"/>
    <p:restoredTop sz="96170"/>
  </p:normalViewPr>
  <p:slideViewPr>
    <p:cSldViewPr snapToGrid="0">
      <p:cViewPr>
        <p:scale>
          <a:sx n="106" d="100"/>
          <a:sy n="106" d="100"/>
        </p:scale>
        <p:origin x="39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6/16/23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6/16/23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30B7FA-0C89-4961-5A52-CA45F40F678D}"/>
              </a:ext>
            </a:extLst>
          </p:cNvPr>
          <p:cNvSpPr txBox="1"/>
          <p:nvPr/>
        </p:nvSpPr>
        <p:spPr>
          <a:xfrm>
            <a:off x="2883682" y="124637"/>
            <a:ext cx="6097978" cy="369332"/>
          </a:xfrm>
          <a:prstGeom prst="rect">
            <a:avLst/>
          </a:prstGeom>
          <a:noFill/>
        </p:spPr>
        <p:txBody>
          <a:bodyPr wrap="square">
            <a:spAutoFit/>
          </a:bodyPr>
          <a:lstStyle/>
          <a:p>
            <a:r>
              <a:rPr lang="en-US" b="1" dirty="0"/>
              <a:t>Using Apache Kafka to Build Pipelines for Streaming Data</a:t>
            </a:r>
          </a:p>
        </p:txBody>
      </p:sp>
      <p:sp>
        <p:nvSpPr>
          <p:cNvPr id="7" name="TextBox 6">
            <a:extLst>
              <a:ext uri="{FF2B5EF4-FFF2-40B4-BE49-F238E27FC236}">
                <a16:creationId xmlns:a16="http://schemas.microsoft.com/office/drawing/2014/main" id="{D009836F-5486-A915-5A15-ACE030446EF4}"/>
              </a:ext>
            </a:extLst>
          </p:cNvPr>
          <p:cNvSpPr txBox="1"/>
          <p:nvPr/>
        </p:nvSpPr>
        <p:spPr>
          <a:xfrm>
            <a:off x="463137" y="870028"/>
            <a:ext cx="11507189" cy="5552097"/>
          </a:xfrm>
          <a:prstGeom prst="rect">
            <a:avLst/>
          </a:prstGeom>
          <a:noFill/>
        </p:spPr>
        <p:txBody>
          <a:bodyPr wrap="square">
            <a:spAutoFit/>
          </a:bodyPr>
          <a:lstStyle/>
          <a:p>
            <a:pPr algn="l">
              <a:lnSpc>
                <a:spcPct val="150000"/>
              </a:lnSpc>
            </a:pPr>
            <a:r>
              <a:rPr lang="en-CA" sz="1400" b="0" i="0" dirty="0">
                <a:solidFill>
                  <a:srgbClr val="333333"/>
                </a:solidFill>
                <a:effectLst/>
                <a:latin typeface="Source Sans Pro" panose="020B0503030403020204" pitchFamily="34" charset="0"/>
              </a:rPr>
              <a:t>Apache Kafka is a very popular open source event streaming pipeline. An event is a type of data that describes the entity’s observable state updates over time. Popular Kafka service providers include Confluent Cloud, IBM Event Stream, and Amazon MSK. Additionally, Kafka Streams API is a client library supporting you with data processing in event streaming pipelines. In this module, you will learn that the core components of Kafka are brokers, topics, partitions, replications, producers, and consumers. You will explore two special types of processors in the Kafka Stream API stream-processing topology: The source processor and the sink processor. You will also learn about building event streaming pipelines using Kafka.</a:t>
            </a:r>
          </a:p>
          <a:p>
            <a:pPr algn="l">
              <a:lnSpc>
                <a:spcPct val="150000"/>
              </a:lnSpc>
            </a:pPr>
            <a:endParaRPr lang="en-CA" sz="1400" b="0" i="0" dirty="0">
              <a:solidFill>
                <a:srgbClr val="333333"/>
              </a:solidFill>
              <a:effectLst/>
              <a:latin typeface="Source Sans Pro" panose="020B0503030403020204" pitchFamily="34" charset="0"/>
            </a:endParaRPr>
          </a:p>
          <a:p>
            <a:pPr algn="l">
              <a:lnSpc>
                <a:spcPct val="150000"/>
              </a:lnSpc>
            </a:pPr>
            <a:r>
              <a:rPr lang="en-CA" sz="1400" b="1" i="0" dirty="0">
                <a:solidFill>
                  <a:srgbClr val="333333"/>
                </a:solidFill>
                <a:effectLst/>
                <a:latin typeface="Source Sans Pro" panose="020B0503030403020204" pitchFamily="34" charset="0"/>
              </a:rPr>
              <a:t>Learning Objectives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Define what an event is.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the main components of an ESP.</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how Apache Kafka functions as an Event Streaming Platform (ESP).</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List popular Kafka-based ESP-as-a-Service providers.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Discuss the core components of Kafka.</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an end-to-end event streaming pipeline example.</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Explain what the Kafka Streams API is and list its main benefits.</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Describe the Kafka Stream processing topology.</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Perform basic Kafka tasks for working with streaming data.</a:t>
            </a:r>
          </a:p>
          <a:p>
            <a:pPr algn="l">
              <a:lnSpc>
                <a:spcPct val="150000"/>
              </a:lnSpc>
              <a:buFont typeface="Arial" panose="020B0604020202020204" pitchFamily="34" charset="0"/>
              <a:buChar char="•"/>
            </a:pPr>
            <a:r>
              <a:rPr lang="en-CA" sz="1400" b="0" i="0" dirty="0">
                <a:solidFill>
                  <a:srgbClr val="333333"/>
                </a:solidFill>
                <a:effectLst/>
                <a:latin typeface="Source Sans Pro" panose="020B0503030403020204" pitchFamily="34" charset="0"/>
              </a:rPr>
              <a:t>Use the </a:t>
            </a:r>
            <a:r>
              <a:rPr lang="en-CA" sz="1400" b="0" i="0" dirty="0" err="1">
                <a:solidFill>
                  <a:srgbClr val="333333"/>
                </a:solidFill>
                <a:effectLst/>
                <a:latin typeface="Source Sans Pro" panose="020B0503030403020204" pitchFamily="34" charset="0"/>
              </a:rPr>
              <a:t>kafka</a:t>
            </a:r>
            <a:r>
              <a:rPr lang="en-CA" sz="1400" b="0" i="0" dirty="0">
                <a:solidFill>
                  <a:srgbClr val="333333"/>
                </a:solidFill>
                <a:effectLst/>
                <a:latin typeface="Source Sans Pro" panose="020B0503030403020204" pitchFamily="34" charset="0"/>
              </a:rPr>
              <a:t>-python client to execute common operations with a Kafka server.</a:t>
            </a:r>
          </a:p>
        </p:txBody>
      </p:sp>
      <p:sp>
        <p:nvSpPr>
          <p:cNvPr id="8" name="TextBox 7">
            <a:extLst>
              <a:ext uri="{FF2B5EF4-FFF2-40B4-BE49-F238E27FC236}">
                <a16:creationId xmlns:a16="http://schemas.microsoft.com/office/drawing/2014/main" id="{D6CC4F6B-44EF-B0CB-C2D6-6E79BC96F743}"/>
              </a:ext>
            </a:extLst>
          </p:cNvPr>
          <p:cNvSpPr txBox="1"/>
          <p:nvPr/>
        </p:nvSpPr>
        <p:spPr>
          <a:xfrm>
            <a:off x="4726379" y="493969"/>
            <a:ext cx="1206292" cy="369332"/>
          </a:xfrm>
          <a:prstGeom prst="rect">
            <a:avLst/>
          </a:prstGeom>
          <a:noFill/>
        </p:spPr>
        <p:txBody>
          <a:bodyPr wrap="none" rtlCol="0">
            <a:spAutoFit/>
          </a:bodyPr>
          <a:lstStyle/>
          <a:p>
            <a:r>
              <a:rPr lang="en-US" dirty="0"/>
              <a:t>C8-Week-4</a:t>
            </a:r>
          </a:p>
        </p:txBody>
      </p:sp>
    </p:spTree>
    <p:extLst>
      <p:ext uri="{BB962C8B-B14F-4D97-AF65-F5344CB8AC3E}">
        <p14:creationId xmlns:p14="http://schemas.microsoft.com/office/powerpoint/2010/main" val="187853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C5457A-5E82-1247-2366-830E107A49D4}"/>
              </a:ext>
            </a:extLst>
          </p:cNvPr>
          <p:cNvSpPr txBox="1"/>
          <p:nvPr/>
        </p:nvSpPr>
        <p:spPr>
          <a:xfrm>
            <a:off x="324592" y="2416307"/>
            <a:ext cx="11542815"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Recognize Apache Kafka as an Event Streaming Platform (ESP).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Describe the architecture of Apache Kafka.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List common use cases for Apache Kafka.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Summarize the main features and benefits of Apache Kafka, and list popular Kafka-based ESP-as-a-Service providers.</a:t>
            </a:r>
          </a:p>
        </p:txBody>
      </p:sp>
      <p:sp>
        <p:nvSpPr>
          <p:cNvPr id="5" name="TextBox 4">
            <a:extLst>
              <a:ext uri="{FF2B5EF4-FFF2-40B4-BE49-F238E27FC236}">
                <a16:creationId xmlns:a16="http://schemas.microsoft.com/office/drawing/2014/main" id="{88B6233F-D59D-41DC-C92A-5FF13DE6B878}"/>
              </a:ext>
            </a:extLst>
          </p:cNvPr>
          <p:cNvSpPr txBox="1"/>
          <p:nvPr/>
        </p:nvSpPr>
        <p:spPr>
          <a:xfrm>
            <a:off x="4426528" y="931615"/>
            <a:ext cx="6097978" cy="461665"/>
          </a:xfrm>
          <a:prstGeom prst="rect">
            <a:avLst/>
          </a:prstGeom>
          <a:noFill/>
        </p:spPr>
        <p:txBody>
          <a:bodyPr wrap="square">
            <a:spAutoFit/>
          </a:bodyPr>
          <a:lstStyle/>
          <a:p>
            <a:r>
              <a:rPr lang="en-CA" sz="2400" b="1" i="0" u="sng" dirty="0">
                <a:solidFill>
                  <a:srgbClr val="1F1F1F"/>
                </a:solidFill>
                <a:effectLst/>
                <a:latin typeface="Source Sans Pro" panose="020B0503030403020204" pitchFamily="34" charset="0"/>
              </a:rPr>
              <a:t>Apache Kafka Overview</a:t>
            </a:r>
            <a:endParaRPr lang="en-US" sz="2400" b="1" u="sng" dirty="0"/>
          </a:p>
        </p:txBody>
      </p:sp>
    </p:spTree>
    <p:extLst>
      <p:ext uri="{BB962C8B-B14F-4D97-AF65-F5344CB8AC3E}">
        <p14:creationId xmlns:p14="http://schemas.microsoft.com/office/powerpoint/2010/main" val="7774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FF3B6E-FE05-C1FD-BD72-94E9075ED6A1}"/>
              </a:ext>
            </a:extLst>
          </p:cNvPr>
          <p:cNvSpPr txBox="1"/>
          <p:nvPr/>
        </p:nvSpPr>
        <p:spPr>
          <a:xfrm>
            <a:off x="1" y="3257224"/>
            <a:ext cx="12191999" cy="3613682"/>
          </a:xfrm>
          <a:prstGeom prst="rect">
            <a:avLst/>
          </a:prstGeom>
          <a:noFill/>
        </p:spPr>
        <p:txBody>
          <a:bodyPr wrap="square">
            <a:spAutoFit/>
          </a:bodyPr>
          <a:lstStyle/>
          <a:p>
            <a:pPr algn="l">
              <a:lnSpc>
                <a:spcPct val="150000"/>
              </a:lnSpc>
            </a:pPr>
            <a:r>
              <a:rPr lang="en-CA" sz="1400" b="0" i="0" dirty="0">
                <a:solidFill>
                  <a:srgbClr val="333333"/>
                </a:solidFill>
                <a:effectLst/>
                <a:latin typeface="OpenSans"/>
              </a:rPr>
              <a:t>Kafka can be used in many application scenarios. Let's look at some common ones here: </a:t>
            </a:r>
          </a:p>
          <a:p>
            <a:pPr marL="342900" indent="-342900" algn="l">
              <a:lnSpc>
                <a:spcPct val="150000"/>
              </a:lnSpc>
              <a:buFont typeface="+mj-lt"/>
              <a:buAutoNum type="arabicPeriod"/>
            </a:pPr>
            <a:r>
              <a:rPr lang="en-CA" sz="1400" b="0" i="0" dirty="0">
                <a:solidFill>
                  <a:srgbClr val="333333"/>
                </a:solidFill>
                <a:effectLst/>
                <a:latin typeface="OpenSans"/>
              </a:rPr>
              <a:t>Kafka was originally used to </a:t>
            </a:r>
            <a:r>
              <a:rPr lang="en-CA" sz="1400" b="1" i="0" dirty="0">
                <a:solidFill>
                  <a:srgbClr val="333333"/>
                </a:solidFill>
                <a:effectLst/>
                <a:latin typeface="OpenSans"/>
              </a:rPr>
              <a:t>track user activities </a:t>
            </a:r>
            <a:r>
              <a:rPr lang="en-CA" sz="1400" b="0" i="0" dirty="0">
                <a:solidFill>
                  <a:srgbClr val="333333"/>
                </a:solidFill>
                <a:effectLst/>
                <a:latin typeface="OpenSans"/>
              </a:rPr>
              <a:t>such as </a:t>
            </a:r>
            <a:r>
              <a:rPr lang="en-CA" sz="1400" b="0" i="0" u="sng" dirty="0">
                <a:solidFill>
                  <a:srgbClr val="333333"/>
                </a:solidFill>
                <a:effectLst/>
                <a:latin typeface="OpenSans"/>
              </a:rPr>
              <a:t>keyboard strokes, mouse clicks, page views, searches, gestures, screen time</a:t>
            </a:r>
            <a:r>
              <a:rPr lang="en-CA" sz="1400" b="0" i="0" dirty="0">
                <a:solidFill>
                  <a:srgbClr val="333333"/>
                </a:solidFill>
                <a:effectLst/>
                <a:latin typeface="OpenSans"/>
              </a:rPr>
              <a:t>, </a:t>
            </a:r>
            <a:r>
              <a:rPr lang="en-CA" sz="1400" dirty="0">
                <a:solidFill>
                  <a:srgbClr val="333333"/>
                </a:solidFill>
                <a:latin typeface="OpenSans"/>
              </a:rPr>
              <a:t>etc.</a:t>
            </a:r>
          </a:p>
          <a:p>
            <a:pPr marL="342900" indent="-342900" algn="l">
              <a:lnSpc>
                <a:spcPct val="150000"/>
              </a:lnSpc>
              <a:buFont typeface="+mj-lt"/>
              <a:buAutoNum type="arabicPeriod"/>
            </a:pPr>
            <a:r>
              <a:rPr lang="en-CA" sz="1400" b="0" i="0" dirty="0">
                <a:solidFill>
                  <a:srgbClr val="333333"/>
                </a:solidFill>
                <a:effectLst/>
                <a:latin typeface="OpenSans"/>
              </a:rPr>
              <a:t>But now it is </a:t>
            </a:r>
            <a:r>
              <a:rPr lang="en-CA" sz="1400" b="1" i="0" dirty="0">
                <a:solidFill>
                  <a:srgbClr val="333333"/>
                </a:solidFill>
                <a:effectLst/>
                <a:latin typeface="OpenSans"/>
              </a:rPr>
              <a:t>also suitable </a:t>
            </a:r>
            <a:r>
              <a:rPr lang="en-CA" sz="1400" b="0" i="0" dirty="0">
                <a:solidFill>
                  <a:srgbClr val="333333"/>
                </a:solidFill>
                <a:effectLst/>
                <a:latin typeface="OpenSans"/>
              </a:rPr>
              <a:t>for all kinds of </a:t>
            </a:r>
            <a:r>
              <a:rPr lang="en-CA" sz="1400" b="1" i="0" dirty="0">
                <a:solidFill>
                  <a:srgbClr val="333333"/>
                </a:solidFill>
                <a:effectLst/>
                <a:latin typeface="OpenSans"/>
              </a:rPr>
              <a:t>metric-streaming</a:t>
            </a:r>
            <a:r>
              <a:rPr lang="en-CA" sz="1400" b="0" i="0" dirty="0">
                <a:solidFill>
                  <a:srgbClr val="333333"/>
                </a:solidFill>
                <a:effectLst/>
                <a:latin typeface="OpenSans"/>
              </a:rPr>
              <a:t> such as </a:t>
            </a:r>
            <a:r>
              <a:rPr lang="en-CA" sz="1400" b="0" i="0" u="sng" dirty="0">
                <a:solidFill>
                  <a:srgbClr val="333333"/>
                </a:solidFill>
                <a:effectLst/>
                <a:latin typeface="OpenSans"/>
              </a:rPr>
              <a:t>sensor readings, GPS, as well as hardware and software monitoring</a:t>
            </a:r>
            <a:r>
              <a:rPr lang="en-CA" sz="1400" b="0" i="0" dirty="0">
                <a:solidFill>
                  <a:srgbClr val="333333"/>
                </a:solidFill>
                <a:effectLst/>
                <a:latin typeface="OpenSans"/>
              </a:rPr>
              <a:t>. </a:t>
            </a:r>
          </a:p>
          <a:p>
            <a:pPr marL="342900" indent="-342900" algn="l">
              <a:lnSpc>
                <a:spcPct val="150000"/>
              </a:lnSpc>
              <a:buFont typeface="+mj-lt"/>
              <a:buAutoNum type="arabicPeriod"/>
            </a:pPr>
            <a:r>
              <a:rPr lang="en-CA" sz="1400" b="0" i="0" dirty="0">
                <a:solidFill>
                  <a:srgbClr val="333333"/>
                </a:solidFill>
                <a:effectLst/>
                <a:latin typeface="OpenSans"/>
              </a:rPr>
              <a:t>For </a:t>
            </a:r>
            <a:r>
              <a:rPr lang="en-CA" sz="1400" b="1" i="0" dirty="0">
                <a:solidFill>
                  <a:srgbClr val="333333"/>
                </a:solidFill>
                <a:effectLst/>
                <a:latin typeface="OpenSans"/>
              </a:rPr>
              <a:t>enterprise applications </a:t>
            </a:r>
            <a:r>
              <a:rPr lang="en-CA" sz="1400" b="0" i="0" dirty="0">
                <a:solidFill>
                  <a:srgbClr val="333333"/>
                </a:solidFill>
                <a:effectLst/>
                <a:latin typeface="OpenSans"/>
              </a:rPr>
              <a:t>and infrastructure with a huge number of logs, </a:t>
            </a:r>
            <a:r>
              <a:rPr lang="en-CA" sz="1400" b="0" i="0" u="sng" dirty="0">
                <a:solidFill>
                  <a:srgbClr val="333333"/>
                </a:solidFill>
                <a:effectLst/>
                <a:latin typeface="OpenSans"/>
              </a:rPr>
              <a:t>Kafka can be used to collect and integrate them into a centralized repository</a:t>
            </a:r>
            <a:r>
              <a:rPr lang="en-CA" sz="1400" b="0" i="0" dirty="0">
                <a:solidFill>
                  <a:srgbClr val="333333"/>
                </a:solidFill>
                <a:effectLst/>
                <a:latin typeface="OpenSans"/>
              </a:rPr>
              <a:t>. </a:t>
            </a:r>
          </a:p>
          <a:p>
            <a:pPr marL="342900" indent="-342900" algn="l">
              <a:lnSpc>
                <a:spcPct val="150000"/>
              </a:lnSpc>
              <a:buFont typeface="+mj-lt"/>
              <a:buAutoNum type="arabicPeriod"/>
            </a:pPr>
            <a:r>
              <a:rPr lang="en-CA" sz="1400" b="0" i="0" dirty="0">
                <a:solidFill>
                  <a:srgbClr val="333333"/>
                </a:solidFill>
                <a:effectLst/>
                <a:latin typeface="OpenSans"/>
              </a:rPr>
              <a:t>For </a:t>
            </a:r>
            <a:r>
              <a:rPr lang="en-CA" sz="1400" b="1" i="0" dirty="0">
                <a:solidFill>
                  <a:srgbClr val="333333"/>
                </a:solidFill>
                <a:effectLst/>
                <a:latin typeface="OpenSans"/>
              </a:rPr>
              <a:t>banks, insurance, or FinTech </a:t>
            </a:r>
            <a:r>
              <a:rPr lang="en-CA" sz="1400" b="0" i="0" dirty="0">
                <a:solidFill>
                  <a:srgbClr val="333333"/>
                </a:solidFill>
                <a:effectLst/>
                <a:latin typeface="OpenSans"/>
              </a:rPr>
              <a:t>companies, Kafka is also </a:t>
            </a:r>
            <a:r>
              <a:rPr lang="en-CA" sz="1400" b="1" i="0" dirty="0">
                <a:solidFill>
                  <a:srgbClr val="333333"/>
                </a:solidFill>
                <a:effectLst/>
                <a:latin typeface="OpenSans"/>
              </a:rPr>
              <a:t>widely used for payments and transactions</a:t>
            </a:r>
            <a:r>
              <a:rPr lang="en-CA" sz="1400" b="0" i="0" dirty="0">
                <a:solidFill>
                  <a:srgbClr val="333333"/>
                </a:solidFill>
                <a:effectLst/>
                <a:latin typeface="OpenSans"/>
              </a:rPr>
              <a:t>.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333333"/>
                </a:solidFill>
                <a:effectLst/>
                <a:latin typeface="OpenSans"/>
              </a:rPr>
              <a:t>You basically can use Kafka in scenarios when you want </a:t>
            </a:r>
            <a:r>
              <a:rPr lang="en-CA" sz="1400" b="0" i="0" dirty="0">
                <a:solidFill>
                  <a:schemeClr val="accent2"/>
                </a:solidFill>
                <a:effectLst/>
                <a:latin typeface="OpenSans"/>
              </a:rPr>
              <a:t>high throughput and reliable data transportation services </a:t>
            </a:r>
            <a:r>
              <a:rPr lang="en-CA" sz="1400" b="0" i="0" dirty="0">
                <a:solidFill>
                  <a:srgbClr val="333333"/>
                </a:solidFill>
                <a:effectLst/>
                <a:latin typeface="OpenSans"/>
              </a:rPr>
              <a:t>among various event sources and destinations. </a:t>
            </a:r>
          </a:p>
          <a:p>
            <a:pPr algn="l">
              <a:lnSpc>
                <a:spcPct val="150000"/>
              </a:lnSpc>
            </a:pPr>
            <a:r>
              <a:rPr lang="en-CA" sz="1400" b="0" i="0" dirty="0">
                <a:solidFill>
                  <a:srgbClr val="333333"/>
                </a:solidFill>
                <a:effectLst/>
                <a:latin typeface="OpenSans"/>
              </a:rPr>
              <a:t>All these events will be </a:t>
            </a:r>
            <a:r>
              <a:rPr lang="en-CA" sz="1400" b="0" i="0" dirty="0">
                <a:solidFill>
                  <a:schemeClr val="accent6"/>
                </a:solidFill>
                <a:effectLst/>
                <a:latin typeface="OpenSans"/>
              </a:rPr>
              <a:t>ingested in Kafka, and become available for subscriptions and consumption including: </a:t>
            </a:r>
          </a:p>
          <a:p>
            <a:pPr marL="342900" indent="-342900" algn="l">
              <a:lnSpc>
                <a:spcPct val="150000"/>
              </a:lnSpc>
              <a:buFont typeface="+mj-lt"/>
              <a:buAutoNum type="arabicPeriod"/>
            </a:pPr>
            <a:r>
              <a:rPr lang="en-CA" sz="1400" b="1" i="0" dirty="0">
                <a:solidFill>
                  <a:srgbClr val="333333"/>
                </a:solidFill>
                <a:effectLst/>
                <a:latin typeface="OpenSans"/>
              </a:rPr>
              <a:t>Further data storage and movement </a:t>
            </a:r>
            <a:r>
              <a:rPr lang="en-CA" sz="1400" b="0" i="0" dirty="0">
                <a:solidFill>
                  <a:srgbClr val="333333"/>
                </a:solidFill>
                <a:effectLst/>
                <a:latin typeface="OpenSans"/>
              </a:rPr>
              <a:t>to other </a:t>
            </a:r>
            <a:r>
              <a:rPr lang="en-CA" sz="1400" b="0" i="0" u="sng" dirty="0">
                <a:solidFill>
                  <a:srgbClr val="333333"/>
                </a:solidFill>
                <a:effectLst/>
                <a:latin typeface="OpenSans"/>
              </a:rPr>
              <a:t>online or offline databases and backups</a:t>
            </a:r>
            <a:r>
              <a:rPr lang="en-CA" sz="1400" b="0" i="0" dirty="0">
                <a:solidFill>
                  <a:srgbClr val="333333"/>
                </a:solidFill>
                <a:effectLst/>
                <a:latin typeface="OpenSans"/>
              </a:rPr>
              <a:t>. </a:t>
            </a:r>
          </a:p>
          <a:p>
            <a:pPr marL="342900" indent="-342900" algn="l">
              <a:lnSpc>
                <a:spcPct val="150000"/>
              </a:lnSpc>
              <a:buFont typeface="+mj-lt"/>
              <a:buAutoNum type="arabicPeriod"/>
            </a:pPr>
            <a:r>
              <a:rPr lang="en-CA" sz="1400" b="1" i="0" dirty="0">
                <a:solidFill>
                  <a:srgbClr val="333333"/>
                </a:solidFill>
                <a:effectLst/>
                <a:latin typeface="OpenSans"/>
              </a:rPr>
              <a:t>Real-time processing and analytics</a:t>
            </a:r>
            <a:r>
              <a:rPr lang="en-CA" sz="1400" b="0" i="0" dirty="0">
                <a:solidFill>
                  <a:srgbClr val="333333"/>
                </a:solidFill>
                <a:effectLst/>
                <a:latin typeface="OpenSans"/>
              </a:rPr>
              <a:t>, including </a:t>
            </a:r>
            <a:r>
              <a:rPr lang="en-CA" sz="1400" b="0" i="0" u="sng" dirty="0">
                <a:solidFill>
                  <a:srgbClr val="333333"/>
                </a:solidFill>
                <a:effectLst/>
                <a:latin typeface="OpenSans"/>
              </a:rPr>
              <a:t>dashboard, machine learning, AI </a:t>
            </a:r>
            <a:r>
              <a:rPr lang="en-CA" sz="1400" b="0" i="0" dirty="0">
                <a:solidFill>
                  <a:srgbClr val="333333"/>
                </a:solidFill>
                <a:effectLst/>
                <a:latin typeface="OpenSans"/>
              </a:rPr>
              <a:t>algorithms, and so on. </a:t>
            </a:r>
          </a:p>
          <a:p>
            <a:pPr marL="342900" indent="-342900" algn="l">
              <a:lnSpc>
                <a:spcPct val="150000"/>
              </a:lnSpc>
              <a:buFont typeface="+mj-lt"/>
              <a:buAutoNum type="arabicPeriod"/>
            </a:pPr>
            <a:r>
              <a:rPr lang="en-CA" sz="1400" b="1" i="0" dirty="0">
                <a:solidFill>
                  <a:srgbClr val="333333"/>
                </a:solidFill>
                <a:effectLst/>
                <a:latin typeface="OpenSans"/>
              </a:rPr>
              <a:t>Generating notifications </a:t>
            </a:r>
            <a:r>
              <a:rPr lang="en-CA" sz="1400" b="0" i="0" dirty="0">
                <a:solidFill>
                  <a:srgbClr val="333333"/>
                </a:solidFill>
                <a:effectLst/>
                <a:latin typeface="OpenSans"/>
              </a:rPr>
              <a:t>such as </a:t>
            </a:r>
            <a:r>
              <a:rPr lang="en-CA" sz="1400" b="0" i="0" u="sng" dirty="0">
                <a:solidFill>
                  <a:srgbClr val="333333"/>
                </a:solidFill>
                <a:effectLst/>
                <a:latin typeface="OpenSans"/>
              </a:rPr>
              <a:t>email, text messages, and instant messages</a:t>
            </a:r>
            <a:r>
              <a:rPr lang="en-CA" sz="1400" b="0" i="0" dirty="0">
                <a:solidFill>
                  <a:srgbClr val="333333"/>
                </a:solidFill>
                <a:effectLst/>
                <a:latin typeface="OpenSans"/>
              </a:rPr>
              <a:t>,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333333"/>
                </a:solidFill>
                <a:effectLst/>
                <a:latin typeface="OpenSans"/>
              </a:rPr>
              <a:t>data governance and auditing </a:t>
            </a:r>
            <a:r>
              <a:rPr lang="en-CA" sz="1400" b="0" i="0" dirty="0">
                <a:solidFill>
                  <a:srgbClr val="333333"/>
                </a:solidFill>
                <a:effectLst/>
                <a:latin typeface="OpenSans"/>
              </a:rPr>
              <a:t>to make sure sensitive data such as bank transactions are complying with regulations.</a:t>
            </a:r>
          </a:p>
        </p:txBody>
      </p:sp>
      <p:pic>
        <p:nvPicPr>
          <p:cNvPr id="4" name="Picture 3">
            <a:extLst>
              <a:ext uri="{FF2B5EF4-FFF2-40B4-BE49-F238E27FC236}">
                <a16:creationId xmlns:a16="http://schemas.microsoft.com/office/drawing/2014/main" id="{84335A62-EFF5-AB14-848F-57308AA876E1}"/>
              </a:ext>
            </a:extLst>
          </p:cNvPr>
          <p:cNvPicPr>
            <a:picLocks noChangeAspect="1"/>
          </p:cNvPicPr>
          <p:nvPr/>
        </p:nvPicPr>
        <p:blipFill>
          <a:blip r:embed="rId2"/>
          <a:stretch>
            <a:fillRect/>
          </a:stretch>
        </p:blipFill>
        <p:spPr>
          <a:xfrm>
            <a:off x="5498274" y="58098"/>
            <a:ext cx="6578931" cy="3327400"/>
          </a:xfrm>
          <a:prstGeom prst="rect">
            <a:avLst/>
          </a:prstGeom>
        </p:spPr>
      </p:pic>
    </p:spTree>
    <p:extLst>
      <p:ext uri="{BB962C8B-B14F-4D97-AF65-F5344CB8AC3E}">
        <p14:creationId xmlns:p14="http://schemas.microsoft.com/office/powerpoint/2010/main" val="2398015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5A09F1-45E6-F4D5-BFC2-CE7B67BE8055}"/>
              </a:ext>
            </a:extLst>
          </p:cNvPr>
          <p:cNvSpPr txBox="1"/>
          <p:nvPr/>
        </p:nvSpPr>
        <p:spPr>
          <a:xfrm>
            <a:off x="-98961" y="3479831"/>
            <a:ext cx="12290961"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Kafka has a distributed </a:t>
            </a:r>
            <a:r>
              <a:rPr lang="en-CA" sz="1600" b="1" i="0" dirty="0">
                <a:solidFill>
                  <a:srgbClr val="333333"/>
                </a:solidFill>
                <a:effectLst/>
                <a:latin typeface="OpenSans"/>
              </a:rPr>
              <a:t>client-server architecture</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the </a:t>
            </a:r>
            <a:r>
              <a:rPr lang="en-CA" sz="1600" b="1" i="0" dirty="0">
                <a:solidFill>
                  <a:srgbClr val="333333"/>
                </a:solidFill>
                <a:effectLst/>
                <a:latin typeface="OpenSans"/>
              </a:rPr>
              <a:t>server side</a:t>
            </a:r>
            <a:r>
              <a:rPr lang="en-CA" sz="1600" b="0" i="0" dirty="0">
                <a:solidFill>
                  <a:srgbClr val="333333"/>
                </a:solidFill>
                <a:effectLst/>
                <a:latin typeface="OpenSans"/>
              </a:rPr>
              <a:t>, Kafka is a </a:t>
            </a:r>
            <a:r>
              <a:rPr lang="en-CA" sz="1600" b="0" i="0" u="sng" dirty="0">
                <a:solidFill>
                  <a:srgbClr val="333333"/>
                </a:solidFill>
                <a:effectLst/>
                <a:latin typeface="OpenSans"/>
              </a:rPr>
              <a:t>cluster with many associated servers called </a:t>
            </a:r>
            <a:r>
              <a:rPr lang="en-CA" sz="1600" b="1" i="0" u="sng" dirty="0">
                <a:solidFill>
                  <a:srgbClr val="333333"/>
                </a:solidFill>
                <a:effectLst/>
                <a:latin typeface="OpenSans"/>
              </a:rPr>
              <a:t>brokers</a:t>
            </a:r>
            <a:r>
              <a:rPr lang="en-CA" sz="1600" b="0" i="0" dirty="0">
                <a:solidFill>
                  <a:srgbClr val="333333"/>
                </a:solidFill>
                <a:effectLst/>
                <a:latin typeface="OpenSans"/>
              </a:rPr>
              <a:t>, acting as the event broker to receive, store, and distribute events.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All those brokers are managed by another distributed system called </a:t>
            </a:r>
            <a:r>
              <a:rPr lang="en-CA" sz="1600" b="1" i="0" dirty="0" err="1">
                <a:solidFill>
                  <a:srgbClr val="333333"/>
                </a:solidFill>
                <a:effectLst/>
                <a:latin typeface="OpenSans"/>
              </a:rPr>
              <a:t>ZooKeeper</a:t>
            </a:r>
            <a:r>
              <a:rPr lang="en-CA" sz="1600" b="0" i="0" dirty="0">
                <a:solidFill>
                  <a:srgbClr val="333333"/>
                </a:solidFill>
                <a:effectLst/>
                <a:latin typeface="OpenSans"/>
              </a:rPr>
              <a:t> to ensure all brokers work in an efficient and collaborative way.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Kafka uses </a:t>
            </a:r>
            <a:r>
              <a:rPr lang="en-CA" sz="1600" b="1" i="0" dirty="0">
                <a:solidFill>
                  <a:srgbClr val="333333"/>
                </a:solidFill>
                <a:effectLst/>
                <a:latin typeface="OpenSans"/>
              </a:rPr>
              <a:t>a TCP (Transmission Control Protocol) </a:t>
            </a:r>
            <a:r>
              <a:rPr lang="en-CA" sz="1600" b="0" i="0" dirty="0">
                <a:solidFill>
                  <a:srgbClr val="333333"/>
                </a:solidFill>
                <a:effectLst/>
                <a:latin typeface="OpenSans"/>
              </a:rPr>
              <a:t>based network communication protocol to </a:t>
            </a:r>
            <a:r>
              <a:rPr lang="en-CA" sz="1600" b="1" i="0" dirty="0">
                <a:solidFill>
                  <a:srgbClr val="333333"/>
                </a:solidFill>
                <a:effectLst/>
                <a:latin typeface="OpenSans"/>
              </a:rPr>
              <a:t>exchange data between clients and servers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the </a:t>
            </a:r>
            <a:r>
              <a:rPr lang="en-CA" sz="1600" b="1" i="0" dirty="0">
                <a:solidFill>
                  <a:srgbClr val="333333"/>
                </a:solidFill>
                <a:effectLst/>
                <a:latin typeface="OpenSans"/>
              </a:rPr>
              <a:t>client side</a:t>
            </a:r>
            <a:r>
              <a:rPr lang="en-CA" sz="1600" b="0" i="0" dirty="0">
                <a:solidFill>
                  <a:srgbClr val="333333"/>
                </a:solidFill>
                <a:effectLst/>
                <a:latin typeface="OpenSans"/>
              </a:rPr>
              <a:t>, Kafka provides different types of clients, such as</a:t>
            </a:r>
            <a:r>
              <a:rPr lang="en-CA" sz="1600" b="0" i="0" dirty="0">
                <a:solidFill>
                  <a:schemeClr val="accent2"/>
                </a:solidFill>
                <a:effectLst/>
                <a:latin typeface="OpenSans"/>
              </a:rPr>
              <a:t> Kafka CLI </a:t>
            </a:r>
            <a:r>
              <a:rPr lang="en-CA" sz="1600" b="0" i="0" dirty="0">
                <a:solidFill>
                  <a:srgbClr val="333333"/>
                </a:solidFill>
                <a:effectLst/>
                <a:latin typeface="OpenSans"/>
              </a:rPr>
              <a:t>(Command Line Interface) which is a </a:t>
            </a:r>
            <a:r>
              <a:rPr lang="en-CA" sz="1600" b="0" i="0" u="sng" dirty="0">
                <a:solidFill>
                  <a:srgbClr val="333333"/>
                </a:solidFill>
                <a:effectLst/>
                <a:latin typeface="OpenSans"/>
              </a:rPr>
              <a:t>collection of shell scripts </a:t>
            </a:r>
            <a:r>
              <a:rPr lang="en-CA" sz="1600" b="0" i="0" dirty="0">
                <a:solidFill>
                  <a:srgbClr val="333333"/>
                </a:solidFill>
                <a:effectLst/>
                <a:latin typeface="OpenSans"/>
              </a:rPr>
              <a:t>to communicate with the Kafka server, many high-level </a:t>
            </a:r>
            <a:r>
              <a:rPr lang="en-CA" sz="1600" b="1" i="0" dirty="0">
                <a:solidFill>
                  <a:srgbClr val="333333"/>
                </a:solidFill>
                <a:effectLst/>
                <a:latin typeface="OpenSans"/>
              </a:rPr>
              <a:t>programming APIs</a:t>
            </a:r>
            <a:r>
              <a:rPr lang="en-CA" sz="1600" b="0" i="0" dirty="0">
                <a:solidFill>
                  <a:srgbClr val="333333"/>
                </a:solidFill>
                <a:effectLst/>
                <a:latin typeface="OpenSans"/>
              </a:rPr>
              <a:t> such </a:t>
            </a:r>
            <a:r>
              <a:rPr lang="en-CA" sz="1600" b="0" i="0" u="sng" dirty="0">
                <a:solidFill>
                  <a:srgbClr val="333333"/>
                </a:solidFill>
                <a:effectLst/>
                <a:latin typeface="OpenSans"/>
              </a:rPr>
              <a:t>as Java, Scala, REST APIs, </a:t>
            </a:r>
            <a:r>
              <a:rPr lang="en-CA" sz="1600" b="0" i="0" dirty="0">
                <a:solidFill>
                  <a:srgbClr val="333333"/>
                </a:solidFill>
                <a:effectLst/>
                <a:latin typeface="OpenSans"/>
              </a:rPr>
              <a:t>and some specific third party clients made by the Kafka community.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Accordingly, you could choose different clients based on your requirements.</a:t>
            </a:r>
          </a:p>
        </p:txBody>
      </p:sp>
      <p:pic>
        <p:nvPicPr>
          <p:cNvPr id="4" name="Picture 3">
            <a:extLst>
              <a:ext uri="{FF2B5EF4-FFF2-40B4-BE49-F238E27FC236}">
                <a16:creationId xmlns:a16="http://schemas.microsoft.com/office/drawing/2014/main" id="{DDDADEFA-815B-4CB0-FB58-71E699A5FC4E}"/>
              </a:ext>
            </a:extLst>
          </p:cNvPr>
          <p:cNvPicPr>
            <a:picLocks noChangeAspect="1"/>
          </p:cNvPicPr>
          <p:nvPr/>
        </p:nvPicPr>
        <p:blipFill>
          <a:blip r:embed="rId2"/>
          <a:stretch>
            <a:fillRect/>
          </a:stretch>
        </p:blipFill>
        <p:spPr>
          <a:xfrm>
            <a:off x="4419600" y="51092"/>
            <a:ext cx="7772400" cy="3891516"/>
          </a:xfrm>
          <a:prstGeom prst="rect">
            <a:avLst/>
          </a:prstGeom>
        </p:spPr>
      </p:pic>
    </p:spTree>
    <p:extLst>
      <p:ext uri="{BB962C8B-B14F-4D97-AF65-F5344CB8AC3E}">
        <p14:creationId xmlns:p14="http://schemas.microsoft.com/office/powerpoint/2010/main" val="370931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BD2314-248B-8602-1B90-DDBF19B1BBA2}"/>
              </a:ext>
            </a:extLst>
          </p:cNvPr>
          <p:cNvSpPr txBox="1"/>
          <p:nvPr/>
        </p:nvSpPr>
        <p:spPr>
          <a:xfrm>
            <a:off x="5307953" y="0"/>
            <a:ext cx="6793003" cy="4116833"/>
          </a:xfrm>
          <a:prstGeom prst="rect">
            <a:avLst/>
          </a:prstGeom>
          <a:noFill/>
        </p:spPr>
        <p:txBody>
          <a:bodyPr wrap="square">
            <a:spAutoFit/>
          </a:bodyPr>
          <a:lstStyle/>
          <a:p>
            <a:pPr algn="l">
              <a:lnSpc>
                <a:spcPct val="150000"/>
              </a:lnSpc>
            </a:pPr>
            <a:r>
              <a:rPr lang="en-CA" sz="1600" b="0" i="0" dirty="0">
                <a:solidFill>
                  <a:srgbClr val="333333"/>
                </a:solidFill>
                <a:effectLst/>
                <a:latin typeface="OpenSans"/>
              </a:rPr>
              <a:t>Kafka has the following main features: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is a </a:t>
            </a:r>
            <a:r>
              <a:rPr lang="en-CA" sz="1600" b="1" i="0" dirty="0">
                <a:solidFill>
                  <a:srgbClr val="333333"/>
                </a:solidFill>
                <a:effectLst/>
                <a:latin typeface="OpenSans"/>
              </a:rPr>
              <a:t>distribution system </a:t>
            </a:r>
            <a:r>
              <a:rPr lang="en-CA" sz="1600" b="0" i="0" dirty="0">
                <a:solidFill>
                  <a:srgbClr val="333333"/>
                </a:solidFill>
                <a:effectLst/>
                <a:latin typeface="OpenSans"/>
              </a:rPr>
              <a:t>which makes it </a:t>
            </a:r>
            <a:r>
              <a:rPr lang="en-CA" sz="1600" b="0" i="0" u="sng" dirty="0">
                <a:solidFill>
                  <a:srgbClr val="333333"/>
                </a:solidFill>
                <a:effectLst/>
                <a:latin typeface="OpenSans"/>
              </a:rPr>
              <a:t>highly scalable to handle high data throughput and concurrency.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Kafka cluster normally has </a:t>
            </a:r>
            <a:r>
              <a:rPr lang="en-CA" sz="1600" b="1" i="0" dirty="0">
                <a:solidFill>
                  <a:srgbClr val="333333"/>
                </a:solidFill>
                <a:effectLst/>
                <a:latin typeface="OpenSans"/>
              </a:rPr>
              <a:t>multiple event bro</a:t>
            </a:r>
            <a:r>
              <a:rPr lang="en-CA" sz="1600" b="0" i="0" dirty="0">
                <a:solidFill>
                  <a:srgbClr val="333333"/>
                </a:solidFill>
                <a:effectLst/>
                <a:latin typeface="OpenSans"/>
              </a:rPr>
              <a:t>kers which can </a:t>
            </a:r>
            <a:r>
              <a:rPr lang="en-CA" sz="1600" b="0" i="0" u="sng" dirty="0">
                <a:solidFill>
                  <a:srgbClr val="333333"/>
                </a:solidFill>
                <a:effectLst/>
                <a:latin typeface="OpenSans"/>
              </a:rPr>
              <a:t>handle event streaming in parallel</a:t>
            </a:r>
            <a:r>
              <a:rPr lang="en-CA" sz="1600" b="0" i="0" dirty="0">
                <a:solidFill>
                  <a:srgbClr val="333333"/>
                </a:solidFill>
                <a:effectLst/>
                <a:latin typeface="OpenSans"/>
              </a:rPr>
              <a:t>. As such, Kafka is very fast and </a:t>
            </a:r>
            <a:r>
              <a:rPr lang="en-CA" sz="1600" b="1" i="0" dirty="0">
                <a:solidFill>
                  <a:srgbClr val="333333"/>
                </a:solidFill>
                <a:effectLst/>
                <a:latin typeface="OpenSans"/>
              </a:rPr>
              <a:t>highly scalable</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Kafka also divides </a:t>
            </a:r>
            <a:r>
              <a:rPr lang="en-CA" sz="1600" b="1" i="0" dirty="0">
                <a:solidFill>
                  <a:srgbClr val="333333"/>
                </a:solidFill>
                <a:effectLst/>
                <a:latin typeface="OpenSans"/>
              </a:rPr>
              <a:t>event storage into multiple partitions </a:t>
            </a:r>
            <a:r>
              <a:rPr lang="en-CA" sz="1600" b="0" i="0" dirty="0">
                <a:solidFill>
                  <a:srgbClr val="333333"/>
                </a:solidFill>
                <a:effectLst/>
                <a:latin typeface="OpenSans"/>
              </a:rPr>
              <a:t>and replications which makes </a:t>
            </a:r>
            <a:r>
              <a:rPr lang="en-CA" sz="1600" b="0" i="0" dirty="0">
                <a:solidFill>
                  <a:schemeClr val="accent2"/>
                </a:solidFill>
                <a:effectLst/>
                <a:latin typeface="OpenSans"/>
              </a:rPr>
              <a:t>it fault-tolerant and highly reliable</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Kafka </a:t>
            </a:r>
            <a:r>
              <a:rPr lang="en-CA" sz="1600" b="1" i="0" dirty="0">
                <a:solidFill>
                  <a:srgbClr val="333333"/>
                </a:solidFill>
                <a:effectLst/>
                <a:latin typeface="OpenSans"/>
              </a:rPr>
              <a:t>stores the events permanently</a:t>
            </a:r>
            <a:r>
              <a:rPr lang="en-CA" sz="1600" b="0" i="0" dirty="0">
                <a:solidFill>
                  <a:srgbClr val="333333"/>
                </a:solidFill>
                <a:effectLst/>
                <a:latin typeface="OpenSans"/>
              </a:rPr>
              <a:t>. As such, event </a:t>
            </a:r>
            <a:r>
              <a:rPr lang="en-CA" sz="1600" b="0" i="0" u="sng" dirty="0">
                <a:solidFill>
                  <a:srgbClr val="333333"/>
                </a:solidFill>
                <a:effectLst/>
                <a:latin typeface="OpenSans"/>
              </a:rPr>
              <a:t>consumption</a:t>
            </a:r>
            <a:r>
              <a:rPr lang="en-CA" sz="1600" b="0" i="0" dirty="0">
                <a:solidFill>
                  <a:srgbClr val="333333"/>
                </a:solidFill>
                <a:effectLst/>
                <a:latin typeface="OpenSans"/>
              </a:rPr>
              <a:t> could be done </a:t>
            </a:r>
            <a:r>
              <a:rPr lang="en-CA" sz="1600" b="0" i="0" u="sng" dirty="0">
                <a:solidFill>
                  <a:srgbClr val="333333"/>
                </a:solidFill>
                <a:effectLst/>
                <a:latin typeface="OpenSans"/>
              </a:rPr>
              <a:t>whenever suitable </a:t>
            </a:r>
            <a:r>
              <a:rPr lang="en-CA" sz="1600" b="0" i="0" dirty="0">
                <a:solidFill>
                  <a:srgbClr val="333333"/>
                </a:solidFill>
                <a:effectLst/>
                <a:latin typeface="OpenSans"/>
              </a:rPr>
              <a:t>for consumers without a deadline.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Kafka is </a:t>
            </a:r>
            <a:r>
              <a:rPr lang="en-CA" sz="1600" b="1" i="0" dirty="0">
                <a:solidFill>
                  <a:srgbClr val="333333"/>
                </a:solidFill>
                <a:effectLst/>
                <a:latin typeface="OpenSans"/>
              </a:rPr>
              <a:t>open source</a:t>
            </a:r>
            <a:r>
              <a:rPr lang="en-CA" sz="1600" b="0" i="0" dirty="0">
                <a:solidFill>
                  <a:srgbClr val="333333"/>
                </a:solidFill>
                <a:effectLst/>
                <a:latin typeface="OpenSans"/>
              </a:rPr>
              <a:t>, meaning that you can use it for free, and even customize it based on your specific requirements. </a:t>
            </a:r>
          </a:p>
        </p:txBody>
      </p:sp>
      <p:pic>
        <p:nvPicPr>
          <p:cNvPr id="4" name="Picture 3">
            <a:extLst>
              <a:ext uri="{FF2B5EF4-FFF2-40B4-BE49-F238E27FC236}">
                <a16:creationId xmlns:a16="http://schemas.microsoft.com/office/drawing/2014/main" id="{D5AA3E08-E3B7-BC53-8DA0-0E4C53B19580}"/>
              </a:ext>
            </a:extLst>
          </p:cNvPr>
          <p:cNvPicPr>
            <a:picLocks noChangeAspect="1"/>
          </p:cNvPicPr>
          <p:nvPr/>
        </p:nvPicPr>
        <p:blipFill>
          <a:blip r:embed="rId2"/>
          <a:stretch>
            <a:fillRect/>
          </a:stretch>
        </p:blipFill>
        <p:spPr>
          <a:xfrm>
            <a:off x="206251" y="222415"/>
            <a:ext cx="5101702" cy="2259528"/>
          </a:xfrm>
          <a:prstGeom prst="rect">
            <a:avLst/>
          </a:prstGeom>
        </p:spPr>
      </p:pic>
      <p:sp>
        <p:nvSpPr>
          <p:cNvPr id="6" name="TextBox 5">
            <a:extLst>
              <a:ext uri="{FF2B5EF4-FFF2-40B4-BE49-F238E27FC236}">
                <a16:creationId xmlns:a16="http://schemas.microsoft.com/office/drawing/2014/main" id="{313CD26B-9214-7CAD-831C-0AB9F4B71D97}"/>
              </a:ext>
            </a:extLst>
          </p:cNvPr>
          <p:cNvSpPr txBox="1"/>
          <p:nvPr/>
        </p:nvSpPr>
        <p:spPr>
          <a:xfrm>
            <a:off x="0" y="2736502"/>
            <a:ext cx="5300148" cy="1384995"/>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333333"/>
                </a:solidFill>
                <a:effectLst/>
                <a:latin typeface="OpenSans"/>
              </a:rPr>
              <a:t>Even though Kafka is open source and well-documented, it is still challenging to configure and deploy a Kafka without professional assistance. </a:t>
            </a:r>
          </a:p>
          <a:p>
            <a:pPr marL="285750" indent="-285750" algn="l">
              <a:buFont typeface="Arial" panose="020B0604020202020204" pitchFamily="34" charset="0"/>
              <a:buChar char="•"/>
            </a:pPr>
            <a:r>
              <a:rPr lang="en-CA" sz="1400" b="0" i="0" dirty="0">
                <a:solidFill>
                  <a:srgbClr val="333333"/>
                </a:solidFill>
                <a:effectLst/>
                <a:latin typeface="OpenSans"/>
              </a:rPr>
              <a:t>Deploying a Kafka cluster requires extensive efforts for tuning infrastructure and consistently adjusting the configurations, especially for enterprise-level deployments.</a:t>
            </a:r>
          </a:p>
        </p:txBody>
      </p:sp>
      <p:sp>
        <p:nvSpPr>
          <p:cNvPr id="8" name="TextBox 7">
            <a:extLst>
              <a:ext uri="{FF2B5EF4-FFF2-40B4-BE49-F238E27FC236}">
                <a16:creationId xmlns:a16="http://schemas.microsoft.com/office/drawing/2014/main" id="{B8C36C39-CE23-E798-E88D-BF61A16D3CE3}"/>
              </a:ext>
            </a:extLst>
          </p:cNvPr>
          <p:cNvSpPr txBox="1"/>
          <p:nvPr/>
        </p:nvSpPr>
        <p:spPr>
          <a:xfrm>
            <a:off x="0" y="4609014"/>
            <a:ext cx="6519553" cy="2031325"/>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333333"/>
                </a:solidFill>
                <a:effectLst/>
                <a:latin typeface="OpenSans"/>
              </a:rPr>
              <a:t>several commercial service providers offer an on-demand ESP-as-a-Service</a:t>
            </a:r>
          </a:p>
          <a:p>
            <a:pPr marL="285750" indent="-285750" algn="l">
              <a:buFont typeface="Arial" panose="020B0604020202020204" pitchFamily="34" charset="0"/>
              <a:buChar char="•"/>
            </a:pPr>
            <a:r>
              <a:rPr lang="en-CA" sz="1400" b="0" i="0" dirty="0">
                <a:solidFill>
                  <a:srgbClr val="333333"/>
                </a:solidFill>
                <a:effectLst/>
                <a:latin typeface="OpenSans"/>
              </a:rPr>
              <a:t>Many of them are built on top of Kafka and provide added value for customers.</a:t>
            </a:r>
          </a:p>
          <a:p>
            <a:pPr algn="l"/>
            <a:r>
              <a:rPr lang="en-CA" sz="1400" b="0" i="0" dirty="0">
                <a:solidFill>
                  <a:srgbClr val="333333"/>
                </a:solidFill>
                <a:effectLst/>
                <a:latin typeface="OpenSans"/>
              </a:rPr>
              <a:t> </a:t>
            </a:r>
          </a:p>
          <a:p>
            <a:pPr marL="342900" indent="-342900" algn="l">
              <a:buFont typeface="+mj-lt"/>
              <a:buAutoNum type="arabicPeriod"/>
            </a:pPr>
            <a:r>
              <a:rPr lang="en-CA" sz="1400" b="1" i="0" dirty="0">
                <a:solidFill>
                  <a:srgbClr val="333333"/>
                </a:solidFill>
                <a:effectLst/>
                <a:latin typeface="OpenSans"/>
              </a:rPr>
              <a:t>Confluent Cloud</a:t>
            </a:r>
            <a:r>
              <a:rPr lang="en-CA" sz="1400" b="1" dirty="0">
                <a:solidFill>
                  <a:srgbClr val="333333"/>
                </a:solidFill>
                <a:latin typeface="OpenSans"/>
              </a:rPr>
              <a:t>: </a:t>
            </a:r>
            <a:r>
              <a:rPr lang="en-CA" sz="1400" b="0" i="0" dirty="0">
                <a:solidFill>
                  <a:srgbClr val="333333"/>
                </a:solidFill>
                <a:effectLst/>
                <a:latin typeface="OpenSans"/>
              </a:rPr>
              <a:t>fully managed Kafka services, either on-premises or on-cloud. </a:t>
            </a:r>
          </a:p>
          <a:p>
            <a:pPr marL="342900" indent="-342900" algn="l">
              <a:buFont typeface="+mj-lt"/>
              <a:buAutoNum type="arabicPeriod"/>
            </a:pPr>
            <a:r>
              <a:rPr lang="en-CA" sz="1400" b="1" i="0" dirty="0">
                <a:solidFill>
                  <a:srgbClr val="333333"/>
                </a:solidFill>
                <a:effectLst/>
                <a:latin typeface="OpenSans"/>
              </a:rPr>
              <a:t>IBM Event Streams</a:t>
            </a:r>
            <a:r>
              <a:rPr lang="en-CA" sz="1400" b="0" i="0" dirty="0">
                <a:solidFill>
                  <a:srgbClr val="333333"/>
                </a:solidFill>
                <a:effectLst/>
                <a:latin typeface="OpenSans"/>
              </a:rPr>
              <a:t>, which is also based on Kafka and provides many add-on services such as enterprise-grade security, disaster recovery, and 24-7 cluster monitoring.</a:t>
            </a:r>
          </a:p>
          <a:p>
            <a:pPr marL="342900" indent="-342900" algn="l">
              <a:buFont typeface="+mj-lt"/>
              <a:buAutoNum type="arabicPeriod"/>
            </a:pPr>
            <a:r>
              <a:rPr lang="en-CA" sz="1400" b="1" i="0" dirty="0">
                <a:solidFill>
                  <a:srgbClr val="333333"/>
                </a:solidFill>
                <a:effectLst/>
                <a:latin typeface="OpenSans"/>
              </a:rPr>
              <a:t>Amazon Managed Streaming for Apache Kafka (AWS MAK)</a:t>
            </a:r>
            <a:r>
              <a:rPr lang="en-CA" sz="1400" b="0" i="0" dirty="0">
                <a:solidFill>
                  <a:srgbClr val="333333"/>
                </a:solidFill>
                <a:effectLst/>
                <a:latin typeface="OpenSans"/>
              </a:rPr>
              <a:t>, : fully managed service to facilitate the build and deployment of Kafka. </a:t>
            </a:r>
          </a:p>
        </p:txBody>
      </p:sp>
      <p:pic>
        <p:nvPicPr>
          <p:cNvPr id="9" name="Picture 8">
            <a:extLst>
              <a:ext uri="{FF2B5EF4-FFF2-40B4-BE49-F238E27FC236}">
                <a16:creationId xmlns:a16="http://schemas.microsoft.com/office/drawing/2014/main" id="{139583DA-B8D5-451D-84AE-92D995E05021}"/>
              </a:ext>
            </a:extLst>
          </p:cNvPr>
          <p:cNvPicPr>
            <a:picLocks noChangeAspect="1"/>
          </p:cNvPicPr>
          <p:nvPr/>
        </p:nvPicPr>
        <p:blipFill>
          <a:blip r:embed="rId3"/>
          <a:stretch>
            <a:fillRect/>
          </a:stretch>
        </p:blipFill>
        <p:spPr>
          <a:xfrm>
            <a:off x="6983185" y="4339248"/>
            <a:ext cx="4495800" cy="2235200"/>
          </a:xfrm>
          <a:prstGeom prst="rect">
            <a:avLst/>
          </a:prstGeom>
        </p:spPr>
      </p:pic>
    </p:spTree>
    <p:extLst>
      <p:ext uri="{BB962C8B-B14F-4D97-AF65-F5344CB8AC3E}">
        <p14:creationId xmlns:p14="http://schemas.microsoft.com/office/powerpoint/2010/main" val="2278838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916ABA-223B-0A7F-6471-EDD24FE1B9A9}"/>
              </a:ext>
            </a:extLst>
          </p:cNvPr>
          <p:cNvPicPr>
            <a:picLocks noChangeAspect="1"/>
          </p:cNvPicPr>
          <p:nvPr/>
        </p:nvPicPr>
        <p:blipFill>
          <a:blip r:embed="rId2"/>
          <a:stretch>
            <a:fillRect/>
          </a:stretch>
        </p:blipFill>
        <p:spPr>
          <a:xfrm>
            <a:off x="2485476" y="1617105"/>
            <a:ext cx="6807048" cy="3263653"/>
          </a:xfrm>
          <a:prstGeom prst="rect">
            <a:avLst/>
          </a:prstGeom>
        </p:spPr>
      </p:pic>
    </p:spTree>
    <p:extLst>
      <p:ext uri="{BB962C8B-B14F-4D97-AF65-F5344CB8AC3E}">
        <p14:creationId xmlns:p14="http://schemas.microsoft.com/office/powerpoint/2010/main" val="319530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AA293-38DB-C9E6-A55F-9FACA344D92E}"/>
              </a:ext>
            </a:extLst>
          </p:cNvPr>
          <p:cNvSpPr txBox="1"/>
          <p:nvPr/>
        </p:nvSpPr>
        <p:spPr>
          <a:xfrm>
            <a:off x="3654631" y="1050368"/>
            <a:ext cx="6097978" cy="369332"/>
          </a:xfrm>
          <a:prstGeom prst="rect">
            <a:avLst/>
          </a:prstGeom>
          <a:noFill/>
        </p:spPr>
        <p:txBody>
          <a:bodyPr wrap="square">
            <a:spAutoFit/>
          </a:bodyPr>
          <a:lstStyle/>
          <a:p>
            <a:r>
              <a:rPr lang="en-US" b="1" dirty="0"/>
              <a:t>Building Streaming Pipelines with Kafka</a:t>
            </a:r>
          </a:p>
        </p:txBody>
      </p:sp>
      <p:sp>
        <p:nvSpPr>
          <p:cNvPr id="5" name="TextBox 4">
            <a:extLst>
              <a:ext uri="{FF2B5EF4-FFF2-40B4-BE49-F238E27FC236}">
                <a16:creationId xmlns:a16="http://schemas.microsoft.com/office/drawing/2014/main" id="{4C5EC30E-6169-B61E-C9E9-6F8EF0C395C5}"/>
              </a:ext>
            </a:extLst>
          </p:cNvPr>
          <p:cNvSpPr txBox="1"/>
          <p:nvPr/>
        </p:nvSpPr>
        <p:spPr>
          <a:xfrm>
            <a:off x="1995055" y="2162921"/>
            <a:ext cx="7365669" cy="171136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Describe the core components of Kafka.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Use Kafka to publish (write) and subscribe to (read) streams of events.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Use Kafka to consume events, either as they occur or retrospectively, and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Describe an end-to-end event streaming pipeline example.</a:t>
            </a:r>
          </a:p>
        </p:txBody>
      </p:sp>
    </p:spTree>
    <p:extLst>
      <p:ext uri="{BB962C8B-B14F-4D97-AF65-F5344CB8AC3E}">
        <p14:creationId xmlns:p14="http://schemas.microsoft.com/office/powerpoint/2010/main" val="87944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F9BD6-61C4-A6D4-B44C-7D84578A890E}"/>
              </a:ext>
            </a:extLst>
          </p:cNvPr>
          <p:cNvSpPr txBox="1"/>
          <p:nvPr/>
        </p:nvSpPr>
        <p:spPr>
          <a:xfrm>
            <a:off x="6094022" y="196776"/>
            <a:ext cx="6097978"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 Kafka cluster contains </a:t>
            </a:r>
            <a:r>
              <a:rPr lang="en-CA" sz="1400" b="1" i="0" dirty="0">
                <a:solidFill>
                  <a:srgbClr val="333333"/>
                </a:solidFill>
                <a:effectLst/>
                <a:latin typeface="OpenSans"/>
              </a:rPr>
              <a:t>one or many brokers. </a:t>
            </a:r>
            <a:r>
              <a:rPr lang="en-CA" sz="1400" b="0" i="0" dirty="0">
                <a:solidFill>
                  <a:srgbClr val="333333"/>
                </a:solidFill>
                <a:effectLst/>
                <a:latin typeface="OpenSans"/>
              </a:rPr>
              <a:t>You may think of a </a:t>
            </a:r>
            <a:r>
              <a:rPr lang="en-CA" sz="1400" b="0" i="0" u="sng" dirty="0">
                <a:solidFill>
                  <a:srgbClr val="333333"/>
                </a:solidFill>
                <a:effectLst/>
                <a:latin typeface="OpenSans"/>
              </a:rPr>
              <a:t>Kafka broker as a </a:t>
            </a:r>
            <a:r>
              <a:rPr lang="en-CA" sz="1400" b="1" i="0" u="sng" dirty="0">
                <a:solidFill>
                  <a:srgbClr val="333333"/>
                </a:solidFill>
                <a:effectLst/>
                <a:latin typeface="OpenSans"/>
              </a:rPr>
              <a:t>dedicated server </a:t>
            </a:r>
            <a:r>
              <a:rPr lang="en-CA" sz="1400" b="0" i="0" u="sng" dirty="0">
                <a:solidFill>
                  <a:srgbClr val="333333"/>
                </a:solidFill>
                <a:effectLst/>
                <a:latin typeface="OpenSans"/>
              </a:rPr>
              <a:t>to receive, store, process, and distribute events</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Brokers are synchronized and managed by another dedicated server called </a:t>
            </a:r>
            <a:r>
              <a:rPr lang="en-CA" sz="1400" b="1" i="0" dirty="0" err="1">
                <a:solidFill>
                  <a:srgbClr val="333333"/>
                </a:solidFill>
                <a:effectLst/>
                <a:latin typeface="OpenSans"/>
              </a:rPr>
              <a:t>ZooKeeper</a:t>
            </a:r>
            <a:r>
              <a:rPr lang="en-CA" sz="1400" b="1"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For example, here we have A log topic and a transaction topic in broker 0. A payment topic and a GPS topic in broker 1. and, a user click topic and user search topic in broker 2.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Each </a:t>
            </a:r>
            <a:r>
              <a:rPr lang="en-CA" sz="1400" b="1" i="0" dirty="0">
                <a:solidFill>
                  <a:srgbClr val="333333"/>
                </a:solidFill>
                <a:effectLst/>
                <a:latin typeface="OpenSans"/>
              </a:rPr>
              <a:t>broker contains one or many topics</a:t>
            </a:r>
            <a:r>
              <a:rPr lang="en-CA" sz="1400" b="0" i="0" dirty="0">
                <a:solidFill>
                  <a:srgbClr val="333333"/>
                </a:solidFill>
                <a:effectLst/>
                <a:latin typeface="OpenSans"/>
              </a:rPr>
              <a:t>. You can think of a </a:t>
            </a:r>
            <a:r>
              <a:rPr lang="en-CA" sz="1400" b="0" i="0" u="sng" dirty="0">
                <a:solidFill>
                  <a:srgbClr val="333333"/>
                </a:solidFill>
                <a:effectLst/>
                <a:latin typeface="OpenSans"/>
              </a:rPr>
              <a:t>topic as a database to store specific types of events</a:t>
            </a:r>
            <a:r>
              <a:rPr lang="en-CA" sz="1400" b="0" i="0" dirty="0">
                <a:solidFill>
                  <a:srgbClr val="333333"/>
                </a:solidFill>
                <a:effectLst/>
                <a:latin typeface="OpenSans"/>
              </a:rPr>
              <a:t>, such as logs, transactions, and metrics, for example. Brokers manage to save published events into topics and distribute the events to subscribed consumers.</a:t>
            </a:r>
          </a:p>
        </p:txBody>
      </p:sp>
      <p:pic>
        <p:nvPicPr>
          <p:cNvPr id="4" name="Picture 3">
            <a:extLst>
              <a:ext uri="{FF2B5EF4-FFF2-40B4-BE49-F238E27FC236}">
                <a16:creationId xmlns:a16="http://schemas.microsoft.com/office/drawing/2014/main" id="{867E0A86-A9B7-7578-7BAD-C113C8E42EF5}"/>
              </a:ext>
            </a:extLst>
          </p:cNvPr>
          <p:cNvPicPr>
            <a:picLocks noChangeAspect="1"/>
          </p:cNvPicPr>
          <p:nvPr/>
        </p:nvPicPr>
        <p:blipFill>
          <a:blip r:embed="rId2"/>
          <a:stretch>
            <a:fillRect/>
          </a:stretch>
        </p:blipFill>
        <p:spPr>
          <a:xfrm>
            <a:off x="-1" y="176289"/>
            <a:ext cx="6218993" cy="3077550"/>
          </a:xfrm>
          <a:prstGeom prst="rect">
            <a:avLst/>
          </a:prstGeom>
        </p:spPr>
      </p:pic>
      <p:sp>
        <p:nvSpPr>
          <p:cNvPr id="5" name="TextBox 4">
            <a:extLst>
              <a:ext uri="{FF2B5EF4-FFF2-40B4-BE49-F238E27FC236}">
                <a16:creationId xmlns:a16="http://schemas.microsoft.com/office/drawing/2014/main" id="{2E8D58BA-C027-AAEB-4279-4654ED258EAF}"/>
              </a:ext>
            </a:extLst>
          </p:cNvPr>
          <p:cNvSpPr txBox="1"/>
          <p:nvPr/>
        </p:nvSpPr>
        <p:spPr>
          <a:xfrm>
            <a:off x="118753" y="3429000"/>
            <a:ext cx="6218993" cy="523220"/>
          </a:xfrm>
          <a:prstGeom prst="rect">
            <a:avLst/>
          </a:prstGeom>
          <a:noFill/>
        </p:spPr>
        <p:txBody>
          <a:bodyPr wrap="square" rtlCol="0">
            <a:spAutoFit/>
          </a:bodyPr>
          <a:lstStyle/>
          <a:p>
            <a:r>
              <a:rPr lang="en-US" sz="1400" b="1" dirty="0"/>
              <a:t>Kafka cluster &gt; broker (</a:t>
            </a:r>
            <a:r>
              <a:rPr lang="en-US" sz="1400" b="1" dirty="0" err="1"/>
              <a:t>mngd</a:t>
            </a:r>
            <a:r>
              <a:rPr lang="en-US" sz="1400" b="1" dirty="0"/>
              <a:t> by </a:t>
            </a:r>
            <a:r>
              <a:rPr lang="en-US" sz="1400" b="1" dirty="0" err="1"/>
              <a:t>ZooKeeper</a:t>
            </a:r>
            <a:r>
              <a:rPr lang="en-US" sz="1400" b="1" dirty="0"/>
              <a:t>) &gt; topic  (Contains Events)  &gt; </a:t>
            </a:r>
            <a:r>
              <a:rPr lang="en-US" sz="1400" b="1" dirty="0" err="1"/>
              <a:t>Prtitions</a:t>
            </a:r>
            <a:r>
              <a:rPr lang="en-US" sz="1400" b="1" dirty="0"/>
              <a:t> &gt; Distributed to Subscribed Consumers</a:t>
            </a:r>
          </a:p>
        </p:txBody>
      </p:sp>
      <p:sp>
        <p:nvSpPr>
          <p:cNvPr id="7" name="TextBox 6">
            <a:extLst>
              <a:ext uri="{FF2B5EF4-FFF2-40B4-BE49-F238E27FC236}">
                <a16:creationId xmlns:a16="http://schemas.microsoft.com/office/drawing/2014/main" id="{A6097089-6DF8-3E08-E71B-B845423DF465}"/>
              </a:ext>
            </a:extLst>
          </p:cNvPr>
          <p:cNvSpPr txBox="1"/>
          <p:nvPr/>
        </p:nvSpPr>
        <p:spPr>
          <a:xfrm>
            <a:off x="-1" y="4510103"/>
            <a:ext cx="6598725" cy="2246769"/>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333333"/>
                </a:solidFill>
                <a:effectLst/>
                <a:latin typeface="OpenSans"/>
              </a:rPr>
              <a:t>Kafka implements the concepts of partitioning and replicating. </a:t>
            </a:r>
          </a:p>
          <a:p>
            <a:pPr marL="285750" indent="-285750" algn="l">
              <a:buFont typeface="Arial" panose="020B0604020202020204" pitchFamily="34" charset="0"/>
              <a:buChar char="•"/>
            </a:pPr>
            <a:r>
              <a:rPr lang="en-CA" sz="1400" b="0" i="0" dirty="0">
                <a:solidFill>
                  <a:srgbClr val="333333"/>
                </a:solidFill>
                <a:effectLst/>
                <a:latin typeface="OpenSans"/>
              </a:rPr>
              <a:t>and consumption can be done in parallel with multiple brokers. </a:t>
            </a:r>
          </a:p>
          <a:p>
            <a:pPr marL="285750" indent="-285750" algn="l">
              <a:buFont typeface="Arial" panose="020B0604020202020204" pitchFamily="34" charset="0"/>
              <a:buChar char="•"/>
            </a:pPr>
            <a:r>
              <a:rPr lang="en-CA" sz="1400" b="0" i="0" dirty="0">
                <a:solidFill>
                  <a:srgbClr val="333333"/>
                </a:solidFill>
                <a:effectLst/>
                <a:latin typeface="OpenSans"/>
              </a:rPr>
              <a:t>In addition, even if some brokers are down, Kafka clients are still able to work with the target topics replicated in other working brokers. </a:t>
            </a:r>
          </a:p>
          <a:p>
            <a:pPr algn="l"/>
            <a:endParaRPr lang="en-CA" sz="1400" b="0" i="0" dirty="0">
              <a:solidFill>
                <a:srgbClr val="333333"/>
              </a:solidFill>
              <a:effectLst/>
              <a:latin typeface="OpenSans"/>
            </a:endParaRPr>
          </a:p>
          <a:p>
            <a:pPr algn="l"/>
            <a:r>
              <a:rPr lang="en-CA" sz="1400" b="0" i="0" dirty="0">
                <a:solidFill>
                  <a:srgbClr val="333333"/>
                </a:solidFill>
                <a:effectLst/>
                <a:latin typeface="OpenSans"/>
              </a:rPr>
              <a:t>For example: </a:t>
            </a:r>
          </a:p>
          <a:p>
            <a:pPr algn="l"/>
            <a:r>
              <a:rPr lang="en-CA" sz="1400" b="0" i="0" dirty="0">
                <a:solidFill>
                  <a:srgbClr val="333333"/>
                </a:solidFill>
                <a:effectLst/>
                <a:latin typeface="OpenSans"/>
              </a:rPr>
              <a:t>A log topic has been separated into two partitions: 0, 1, and </a:t>
            </a:r>
          </a:p>
          <a:p>
            <a:pPr algn="l"/>
            <a:r>
              <a:rPr lang="en-CA" sz="1400" b="0" i="0" dirty="0">
                <a:solidFill>
                  <a:srgbClr val="333333"/>
                </a:solidFill>
                <a:effectLst/>
                <a:latin typeface="OpenSans"/>
              </a:rPr>
              <a:t>a user topic has been separated into two partitions: 0, 1. </a:t>
            </a:r>
          </a:p>
          <a:p>
            <a:pPr algn="l"/>
            <a:r>
              <a:rPr lang="en-CA" sz="1400" b="0" i="0" dirty="0">
                <a:solidFill>
                  <a:srgbClr val="333333"/>
                </a:solidFill>
                <a:effectLst/>
                <a:latin typeface="OpenSans"/>
              </a:rPr>
              <a:t>And each topic partition is duplicated into two replications and stored in different brokers. </a:t>
            </a:r>
          </a:p>
        </p:txBody>
      </p:sp>
      <p:pic>
        <p:nvPicPr>
          <p:cNvPr id="8" name="Picture 7">
            <a:extLst>
              <a:ext uri="{FF2B5EF4-FFF2-40B4-BE49-F238E27FC236}">
                <a16:creationId xmlns:a16="http://schemas.microsoft.com/office/drawing/2014/main" id="{EFE90073-02F1-FFB0-B085-A51BDB7BCC71}"/>
              </a:ext>
            </a:extLst>
          </p:cNvPr>
          <p:cNvPicPr>
            <a:picLocks noChangeAspect="1"/>
          </p:cNvPicPr>
          <p:nvPr/>
        </p:nvPicPr>
        <p:blipFill>
          <a:blip r:embed="rId3"/>
          <a:stretch>
            <a:fillRect/>
          </a:stretch>
        </p:blipFill>
        <p:spPr>
          <a:xfrm>
            <a:off x="6602681" y="3699809"/>
            <a:ext cx="5585363" cy="3118791"/>
          </a:xfrm>
          <a:prstGeom prst="rect">
            <a:avLst/>
          </a:prstGeom>
        </p:spPr>
      </p:pic>
    </p:spTree>
    <p:extLst>
      <p:ext uri="{BB962C8B-B14F-4D97-AF65-F5344CB8AC3E}">
        <p14:creationId xmlns:p14="http://schemas.microsoft.com/office/powerpoint/2010/main" val="1999158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CBA686-B2CF-AFDE-5A25-4077882042B3}"/>
              </a:ext>
            </a:extLst>
          </p:cNvPr>
          <p:cNvSpPr txBox="1"/>
          <p:nvPr/>
        </p:nvSpPr>
        <p:spPr>
          <a:xfrm>
            <a:off x="107852" y="3890649"/>
            <a:ext cx="11709010" cy="296735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Kafka CLI, or command line interface client provides a collection of powerful script files for users to build an event streaming pipeline: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 Kafka-topics script is the one you probably will be using often to manage topics in a Kafka cluster. It is straightforward. </a:t>
            </a:r>
          </a:p>
          <a:p>
            <a:pPr algn="l">
              <a:lnSpc>
                <a:spcPct val="150000"/>
              </a:lnSpc>
            </a:pPr>
            <a:r>
              <a:rPr lang="en-CA" sz="1400" b="0" i="0" dirty="0">
                <a:solidFill>
                  <a:srgbClr val="333333"/>
                </a:solidFill>
                <a:effectLst/>
                <a:latin typeface="OpenSans"/>
              </a:rPr>
              <a:t>Let’s have a look at some common usages: </a:t>
            </a:r>
          </a:p>
          <a:p>
            <a:pPr marL="342900" indent="-342900" algn="l">
              <a:lnSpc>
                <a:spcPct val="150000"/>
              </a:lnSpc>
              <a:buFont typeface="+mj-lt"/>
              <a:buAutoNum type="arabicPeriod"/>
            </a:pPr>
            <a:r>
              <a:rPr lang="en-CA" sz="1400" b="0" i="0" dirty="0">
                <a:solidFill>
                  <a:srgbClr val="333333"/>
                </a:solidFill>
                <a:effectLst/>
                <a:latin typeface="OpenSans"/>
              </a:rPr>
              <a:t>This first one is to create a topic. Here we are trying to </a:t>
            </a:r>
            <a:r>
              <a:rPr lang="en-CA" sz="1400" b="1" i="0" dirty="0">
                <a:solidFill>
                  <a:srgbClr val="333333"/>
                </a:solidFill>
                <a:effectLst/>
                <a:latin typeface="OpenSans"/>
              </a:rPr>
              <a:t>create a topic called ‘</a:t>
            </a:r>
            <a:r>
              <a:rPr lang="en-CA" sz="1400" b="1" i="0" dirty="0" err="1">
                <a:solidFill>
                  <a:srgbClr val="333333"/>
                </a:solidFill>
                <a:effectLst/>
                <a:latin typeface="OpenSans"/>
              </a:rPr>
              <a:t>log_topic</a:t>
            </a:r>
            <a:r>
              <a:rPr lang="en-CA" sz="1400" b="0" i="0" dirty="0">
                <a:solidFill>
                  <a:srgbClr val="333333"/>
                </a:solidFill>
                <a:effectLst/>
                <a:latin typeface="OpenSans"/>
              </a:rPr>
              <a:t>’ with </a:t>
            </a:r>
            <a:r>
              <a:rPr lang="en-CA" sz="1400" b="0" i="0" u="sng" dirty="0">
                <a:solidFill>
                  <a:srgbClr val="333333"/>
                </a:solidFill>
                <a:effectLst/>
                <a:latin typeface="OpenSans"/>
              </a:rPr>
              <a:t>two partitions and two replications. </a:t>
            </a:r>
          </a:p>
          <a:p>
            <a:pPr marL="342900" indent="-342900" algn="l">
              <a:lnSpc>
                <a:spcPct val="150000"/>
              </a:lnSpc>
              <a:buFont typeface="+mj-lt"/>
              <a:buAutoNum type="arabicPeriod"/>
            </a:pPr>
            <a:r>
              <a:rPr lang="en-CA" sz="1400" b="0" i="0" dirty="0">
                <a:solidFill>
                  <a:srgbClr val="333333"/>
                </a:solidFill>
                <a:effectLst/>
                <a:latin typeface="OpenSans"/>
              </a:rPr>
              <a:t>One important note here is that many Kafka commands, like </a:t>
            </a:r>
            <a:r>
              <a:rPr lang="en-CA" sz="1400" b="1" i="0" dirty="0">
                <a:solidFill>
                  <a:srgbClr val="333333"/>
                </a:solidFill>
                <a:effectLst/>
                <a:latin typeface="OpenSans"/>
              </a:rPr>
              <a:t>kaf-topics, </a:t>
            </a:r>
            <a:r>
              <a:rPr lang="en-CA" sz="1400" b="0" i="0" dirty="0">
                <a:solidFill>
                  <a:srgbClr val="333333"/>
                </a:solidFill>
                <a:effectLst/>
                <a:latin typeface="OpenSans"/>
              </a:rPr>
              <a:t>require users to refer to a </a:t>
            </a:r>
            <a:r>
              <a:rPr lang="en-CA" sz="1400" b="1" i="0" dirty="0">
                <a:solidFill>
                  <a:srgbClr val="333333"/>
                </a:solidFill>
                <a:effectLst/>
                <a:latin typeface="OpenSans"/>
              </a:rPr>
              <a:t>running Kafka cluster with a host and a port, </a:t>
            </a:r>
            <a:r>
              <a:rPr lang="en-CA" sz="1400" b="0" i="0" dirty="0">
                <a:solidFill>
                  <a:srgbClr val="333333"/>
                </a:solidFill>
                <a:effectLst/>
                <a:latin typeface="OpenSans"/>
              </a:rPr>
              <a:t>such as a </a:t>
            </a:r>
            <a:r>
              <a:rPr lang="en-CA" sz="1400" b="0" i="0" dirty="0">
                <a:solidFill>
                  <a:schemeClr val="accent2"/>
                </a:solidFill>
                <a:effectLst/>
                <a:latin typeface="OpenSans"/>
              </a:rPr>
              <a:t>localhost with the port 9092. </a:t>
            </a:r>
          </a:p>
          <a:p>
            <a:pPr marL="342900" indent="-342900" algn="l">
              <a:lnSpc>
                <a:spcPct val="150000"/>
              </a:lnSpc>
              <a:buFont typeface="+mj-lt"/>
              <a:buAutoNum type="arabicPeriod"/>
            </a:pPr>
            <a:r>
              <a:rPr lang="en-CA" sz="1400" b="0" i="0" dirty="0">
                <a:solidFill>
                  <a:srgbClr val="333333"/>
                </a:solidFill>
                <a:effectLst/>
                <a:latin typeface="OpenSans"/>
              </a:rPr>
              <a:t>After you have created some topics, you can </a:t>
            </a:r>
            <a:r>
              <a:rPr lang="en-CA" sz="1400" b="0" i="0" dirty="0">
                <a:solidFill>
                  <a:schemeClr val="accent2"/>
                </a:solidFill>
                <a:effectLst/>
                <a:latin typeface="OpenSans"/>
              </a:rPr>
              <a:t>check all created topics </a:t>
            </a:r>
            <a:r>
              <a:rPr lang="en-CA" sz="1400" b="0" i="0" dirty="0">
                <a:solidFill>
                  <a:srgbClr val="333333"/>
                </a:solidFill>
                <a:effectLst/>
                <a:latin typeface="OpenSans"/>
              </a:rPr>
              <a:t>in the cluster using </a:t>
            </a:r>
            <a:r>
              <a:rPr lang="en-CA" sz="1400" b="1" i="0" dirty="0">
                <a:solidFill>
                  <a:srgbClr val="333333"/>
                </a:solidFill>
                <a:effectLst/>
                <a:latin typeface="OpenSans"/>
              </a:rPr>
              <a:t>the ‘list option.’ </a:t>
            </a:r>
          </a:p>
          <a:p>
            <a:pPr marL="342900" indent="-342900" algn="l">
              <a:lnSpc>
                <a:spcPct val="150000"/>
              </a:lnSpc>
              <a:buFont typeface="+mj-lt"/>
              <a:buAutoNum type="arabicPeriod"/>
            </a:pPr>
            <a:r>
              <a:rPr lang="en-CA" sz="1400" b="0" i="0" dirty="0">
                <a:solidFill>
                  <a:srgbClr val="333333"/>
                </a:solidFill>
                <a:effectLst/>
                <a:latin typeface="OpenSans"/>
              </a:rPr>
              <a:t>And, if you want to </a:t>
            </a:r>
            <a:r>
              <a:rPr lang="en-CA" sz="1400" b="0" i="0" dirty="0">
                <a:solidFill>
                  <a:schemeClr val="accent2"/>
                </a:solidFill>
                <a:effectLst/>
                <a:latin typeface="OpenSans"/>
              </a:rPr>
              <a:t>check more details of a topic</a:t>
            </a:r>
            <a:r>
              <a:rPr lang="en-CA" sz="1400" b="0" i="0" dirty="0">
                <a:solidFill>
                  <a:srgbClr val="333333"/>
                </a:solidFill>
                <a:effectLst/>
                <a:latin typeface="OpenSans"/>
              </a:rPr>
              <a:t>, such </a:t>
            </a:r>
            <a:r>
              <a:rPr lang="en-CA" sz="1400" b="0" i="0" u="sng" dirty="0">
                <a:solidFill>
                  <a:srgbClr val="333333"/>
                </a:solidFill>
                <a:effectLst/>
                <a:latin typeface="OpenSans"/>
              </a:rPr>
              <a:t>as partitions and replications</a:t>
            </a:r>
            <a:r>
              <a:rPr lang="en-CA" sz="1400" b="0" i="0" dirty="0">
                <a:solidFill>
                  <a:srgbClr val="333333"/>
                </a:solidFill>
                <a:effectLst/>
                <a:latin typeface="OpenSans"/>
              </a:rPr>
              <a:t>, you can use the ‘</a:t>
            </a:r>
            <a:r>
              <a:rPr lang="en-CA" sz="1400" b="1" i="0" dirty="0">
                <a:solidFill>
                  <a:srgbClr val="333333"/>
                </a:solidFill>
                <a:effectLst/>
                <a:latin typeface="OpenSans"/>
              </a:rPr>
              <a:t>describe option’. </a:t>
            </a:r>
            <a:endParaRPr lang="en-CA" sz="1400" b="1" dirty="0">
              <a:solidFill>
                <a:srgbClr val="333333"/>
              </a:solidFill>
              <a:latin typeface="OpenSans"/>
            </a:endParaRPr>
          </a:p>
          <a:p>
            <a:pPr marL="342900" indent="-342900" algn="l">
              <a:lnSpc>
                <a:spcPct val="150000"/>
              </a:lnSpc>
              <a:buFont typeface="+mj-lt"/>
              <a:buAutoNum type="arabicPeriod"/>
            </a:pPr>
            <a:r>
              <a:rPr lang="en-CA" sz="1400" b="0" i="0" dirty="0">
                <a:solidFill>
                  <a:srgbClr val="333333"/>
                </a:solidFill>
                <a:effectLst/>
                <a:latin typeface="OpenSans"/>
              </a:rPr>
              <a:t>And you can delete a topic using the </a:t>
            </a:r>
            <a:r>
              <a:rPr lang="en-CA" sz="1400" b="1" i="0" dirty="0">
                <a:solidFill>
                  <a:srgbClr val="333333"/>
                </a:solidFill>
                <a:effectLst/>
                <a:latin typeface="OpenSans"/>
              </a:rPr>
              <a:t>‘delete option.’</a:t>
            </a:r>
          </a:p>
        </p:txBody>
      </p:sp>
      <p:pic>
        <p:nvPicPr>
          <p:cNvPr id="4" name="Picture 3">
            <a:extLst>
              <a:ext uri="{FF2B5EF4-FFF2-40B4-BE49-F238E27FC236}">
                <a16:creationId xmlns:a16="http://schemas.microsoft.com/office/drawing/2014/main" id="{BA06C01D-B466-50C3-A909-91DC4AA48DB3}"/>
              </a:ext>
            </a:extLst>
          </p:cNvPr>
          <p:cNvPicPr>
            <a:picLocks noChangeAspect="1"/>
          </p:cNvPicPr>
          <p:nvPr/>
        </p:nvPicPr>
        <p:blipFill>
          <a:blip r:embed="rId2"/>
          <a:stretch>
            <a:fillRect/>
          </a:stretch>
        </p:blipFill>
        <p:spPr>
          <a:xfrm>
            <a:off x="2883877" y="0"/>
            <a:ext cx="6887307" cy="3579750"/>
          </a:xfrm>
          <a:prstGeom prst="rect">
            <a:avLst/>
          </a:prstGeom>
        </p:spPr>
      </p:pic>
    </p:spTree>
    <p:extLst>
      <p:ext uri="{BB962C8B-B14F-4D97-AF65-F5344CB8AC3E}">
        <p14:creationId xmlns:p14="http://schemas.microsoft.com/office/powerpoint/2010/main" val="79032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BA4932-24A7-2031-2B70-152E48D08156}"/>
              </a:ext>
            </a:extLst>
          </p:cNvPr>
          <p:cNvSpPr txBox="1"/>
          <p:nvPr/>
        </p:nvSpPr>
        <p:spPr>
          <a:xfrm>
            <a:off x="0" y="-160714"/>
            <a:ext cx="11563643" cy="2311530"/>
          </a:xfrm>
          <a:prstGeom prst="rect">
            <a:avLst/>
          </a:prstGeom>
          <a:noFill/>
        </p:spPr>
        <p:txBody>
          <a:bodyPr wrap="square">
            <a:spAutoFit/>
          </a:bodyPr>
          <a:lstStyle/>
          <a:p>
            <a:pPr algn="l">
              <a:lnSpc>
                <a:spcPct val="150000"/>
              </a:lnSpc>
            </a:pPr>
            <a:r>
              <a:rPr lang="en-CA" sz="1600" b="1" u="sng" dirty="0">
                <a:solidFill>
                  <a:schemeClr val="accent2"/>
                </a:solidFill>
                <a:latin typeface="OpenSans"/>
              </a:rPr>
              <a:t>P</a:t>
            </a:r>
            <a:r>
              <a:rPr lang="en-CA" sz="1600" b="1" i="0" u="sng" dirty="0">
                <a:solidFill>
                  <a:schemeClr val="accent2"/>
                </a:solidFill>
                <a:effectLst/>
                <a:latin typeface="OpenSans"/>
              </a:rPr>
              <a:t>ublishing </a:t>
            </a:r>
            <a:r>
              <a:rPr lang="en-CA" sz="1600" b="1" u="sng" dirty="0">
                <a:solidFill>
                  <a:schemeClr val="accent2"/>
                </a:solidFill>
                <a:latin typeface="OpenSans"/>
              </a:rPr>
              <a:t>E</a:t>
            </a:r>
            <a:r>
              <a:rPr lang="en-CA" sz="1600" b="1" i="0" u="sng" dirty="0">
                <a:solidFill>
                  <a:schemeClr val="accent2"/>
                </a:solidFill>
                <a:effectLst/>
                <a:latin typeface="OpenSans"/>
              </a:rPr>
              <a:t>vents using </a:t>
            </a:r>
            <a:r>
              <a:rPr lang="en-CA" sz="1600" i="0" u="sng" dirty="0">
                <a:effectLst/>
                <a:latin typeface="OpenSans"/>
              </a:rPr>
              <a:t>Kafka</a:t>
            </a:r>
            <a:r>
              <a:rPr lang="en-CA" sz="1600" b="1" i="0" u="sng" dirty="0">
                <a:solidFill>
                  <a:schemeClr val="accent2"/>
                </a:solidFill>
                <a:effectLst/>
                <a:latin typeface="OpenSans"/>
              </a:rPr>
              <a:t> </a:t>
            </a:r>
            <a:r>
              <a:rPr lang="en-CA" sz="1600" b="1" i="0" u="sng" dirty="0">
                <a:effectLst/>
                <a:latin typeface="OpenSans"/>
              </a:rPr>
              <a:t>Producers. </a:t>
            </a:r>
          </a:p>
          <a:p>
            <a:pPr algn="l">
              <a:lnSpc>
                <a:spcPct val="150000"/>
              </a:lnSpc>
            </a:pPr>
            <a:r>
              <a:rPr lang="en-CA" sz="1600" b="0" i="0" dirty="0">
                <a:solidFill>
                  <a:srgbClr val="333333"/>
                </a:solidFill>
                <a:effectLst/>
                <a:latin typeface="OpenSans"/>
              </a:rPr>
              <a:t>Features of Kafka producer: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They are client applications that </a:t>
            </a:r>
            <a:r>
              <a:rPr lang="en-CA" sz="1600" b="1" i="0" dirty="0">
                <a:solidFill>
                  <a:srgbClr val="333333"/>
                </a:solidFill>
                <a:effectLst/>
                <a:latin typeface="OpenSans"/>
              </a:rPr>
              <a:t>publish events to topic parti</a:t>
            </a:r>
            <a:r>
              <a:rPr lang="en-CA" sz="1600" b="0" i="0" dirty="0">
                <a:solidFill>
                  <a:srgbClr val="333333"/>
                </a:solidFill>
                <a:effectLst/>
                <a:latin typeface="OpenSans"/>
              </a:rPr>
              <a:t>tions according to the same order as they are published.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a:t>
            </a:r>
            <a:r>
              <a:rPr lang="en-CA" sz="1600" b="1" i="0" dirty="0">
                <a:solidFill>
                  <a:srgbClr val="333333"/>
                </a:solidFill>
                <a:effectLst/>
                <a:latin typeface="OpenSans"/>
              </a:rPr>
              <a:t>publishing an event in Kafka producer</a:t>
            </a:r>
            <a:r>
              <a:rPr lang="en-CA" sz="1600" b="0" i="0" dirty="0">
                <a:solidFill>
                  <a:srgbClr val="333333"/>
                </a:solidFill>
                <a:effectLst/>
                <a:latin typeface="OpenSans"/>
              </a:rPr>
              <a:t>, an </a:t>
            </a:r>
            <a:r>
              <a:rPr lang="en-CA" sz="1600" b="1" i="0" dirty="0">
                <a:solidFill>
                  <a:srgbClr val="333333"/>
                </a:solidFill>
                <a:effectLst/>
                <a:latin typeface="OpenSans"/>
              </a:rPr>
              <a:t>event </a:t>
            </a:r>
            <a:r>
              <a:rPr lang="en-CA" sz="1600" b="0" i="0" dirty="0">
                <a:solidFill>
                  <a:srgbClr val="333333"/>
                </a:solidFill>
                <a:effectLst/>
                <a:latin typeface="OpenSans"/>
              </a:rPr>
              <a:t>can be optionally associated with </a:t>
            </a:r>
            <a:r>
              <a:rPr lang="en-CA" sz="1600" b="1" i="0" dirty="0">
                <a:solidFill>
                  <a:srgbClr val="333333"/>
                </a:solidFill>
                <a:effectLst/>
                <a:latin typeface="OpenSans"/>
              </a:rPr>
              <a:t>a key. </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Events </a:t>
            </a:r>
            <a:r>
              <a:rPr lang="en-CA" sz="1600" b="0" i="0" dirty="0">
                <a:solidFill>
                  <a:srgbClr val="333333"/>
                </a:solidFill>
                <a:effectLst/>
                <a:latin typeface="OpenSans"/>
              </a:rPr>
              <a:t>associated with </a:t>
            </a:r>
            <a:r>
              <a:rPr lang="en-CA" sz="1600" b="1" i="0" dirty="0">
                <a:solidFill>
                  <a:srgbClr val="333333"/>
                </a:solidFill>
                <a:effectLst/>
                <a:latin typeface="OpenSans"/>
              </a:rPr>
              <a:t>the same key</a:t>
            </a:r>
            <a:r>
              <a:rPr lang="en-CA" sz="1600" b="0" i="0" dirty="0">
                <a:solidFill>
                  <a:srgbClr val="333333"/>
                </a:solidFill>
                <a:effectLst/>
                <a:latin typeface="OpenSans"/>
              </a:rPr>
              <a:t> will be published to the </a:t>
            </a:r>
            <a:r>
              <a:rPr lang="en-CA" sz="1600" b="1" i="0" dirty="0">
                <a:solidFill>
                  <a:srgbClr val="333333"/>
                </a:solidFill>
                <a:effectLst/>
                <a:latin typeface="OpenSans"/>
              </a:rPr>
              <a:t>same topic partition.</a:t>
            </a:r>
          </a:p>
          <a:p>
            <a:pPr marL="285750" indent="-285750" algn="l">
              <a:lnSpc>
                <a:spcPct val="150000"/>
              </a:lnSpc>
              <a:buFont typeface="Arial" panose="020B0604020202020204" pitchFamily="34" charset="0"/>
              <a:buChar char="•"/>
            </a:pPr>
            <a:r>
              <a:rPr lang="en-CA" sz="1600" b="1" i="0" dirty="0">
                <a:solidFill>
                  <a:srgbClr val="333333"/>
                </a:solidFill>
                <a:effectLst/>
                <a:latin typeface="OpenSans"/>
              </a:rPr>
              <a:t>Events not</a:t>
            </a:r>
            <a:r>
              <a:rPr lang="en-CA" sz="1600" b="0" i="0" dirty="0">
                <a:solidFill>
                  <a:srgbClr val="333333"/>
                </a:solidFill>
                <a:effectLst/>
                <a:latin typeface="OpenSans"/>
              </a:rPr>
              <a:t> associated with any</a:t>
            </a:r>
            <a:r>
              <a:rPr lang="en-CA" sz="1600" b="1" i="0" dirty="0">
                <a:solidFill>
                  <a:srgbClr val="333333"/>
                </a:solidFill>
                <a:effectLst/>
                <a:latin typeface="OpenSans"/>
              </a:rPr>
              <a:t> key </a:t>
            </a:r>
            <a:r>
              <a:rPr lang="en-CA" sz="1600" b="0" i="0" dirty="0">
                <a:solidFill>
                  <a:srgbClr val="333333"/>
                </a:solidFill>
                <a:effectLst/>
                <a:latin typeface="OpenSans"/>
              </a:rPr>
              <a:t>will be </a:t>
            </a:r>
            <a:r>
              <a:rPr lang="en-CA" sz="1600" b="1" i="0" dirty="0">
                <a:solidFill>
                  <a:srgbClr val="333333"/>
                </a:solidFill>
                <a:effectLst/>
                <a:latin typeface="OpenSans"/>
              </a:rPr>
              <a:t>published to topic partitions </a:t>
            </a:r>
            <a:r>
              <a:rPr lang="en-CA" sz="1600" b="1" i="0" dirty="0">
                <a:solidFill>
                  <a:schemeClr val="accent4"/>
                </a:solidFill>
                <a:effectLst/>
                <a:latin typeface="OpenSans"/>
              </a:rPr>
              <a:t>in rotation</a:t>
            </a:r>
            <a:r>
              <a:rPr lang="en-CA" sz="1600" b="0" i="0" dirty="0">
                <a:solidFill>
                  <a:schemeClr val="accent4"/>
                </a:solidFill>
                <a:effectLst/>
                <a:latin typeface="OpenSans"/>
              </a:rPr>
              <a:t>.</a:t>
            </a:r>
          </a:p>
        </p:txBody>
      </p:sp>
      <p:sp>
        <p:nvSpPr>
          <p:cNvPr id="5" name="TextBox 4">
            <a:extLst>
              <a:ext uri="{FF2B5EF4-FFF2-40B4-BE49-F238E27FC236}">
                <a16:creationId xmlns:a16="http://schemas.microsoft.com/office/drawing/2014/main" id="{13EA30C3-8BDF-1EC8-9DEB-6EEDAD70D934}"/>
              </a:ext>
            </a:extLst>
          </p:cNvPr>
          <p:cNvSpPr txBox="1"/>
          <p:nvPr/>
        </p:nvSpPr>
        <p:spPr>
          <a:xfrm>
            <a:off x="6626431" y="2741167"/>
            <a:ext cx="5565569" cy="411683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how you can publish events to topic partitions using the following example: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Suppose you have an event source 1, which generates various log entries, and an event source 2, which generates user-activity tracking records.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Then, you can create a Kafka producer to publish log records to log topic partitions, and a user producer to publish user-activity events to user topic partitions, respectively.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When you publish events in producers, you can choose to associate events with a key, for example, an application name or a user ID.</a:t>
            </a:r>
          </a:p>
        </p:txBody>
      </p:sp>
      <p:pic>
        <p:nvPicPr>
          <p:cNvPr id="6" name="Picture 5">
            <a:extLst>
              <a:ext uri="{FF2B5EF4-FFF2-40B4-BE49-F238E27FC236}">
                <a16:creationId xmlns:a16="http://schemas.microsoft.com/office/drawing/2014/main" id="{02F12332-C9BC-BE47-EC1E-CCDE594AE043}"/>
              </a:ext>
            </a:extLst>
          </p:cNvPr>
          <p:cNvPicPr>
            <a:picLocks noChangeAspect="1"/>
          </p:cNvPicPr>
          <p:nvPr/>
        </p:nvPicPr>
        <p:blipFill>
          <a:blip r:embed="rId2"/>
          <a:stretch>
            <a:fillRect/>
          </a:stretch>
        </p:blipFill>
        <p:spPr>
          <a:xfrm>
            <a:off x="-1" y="3241964"/>
            <a:ext cx="6701575" cy="3616036"/>
          </a:xfrm>
          <a:prstGeom prst="rect">
            <a:avLst/>
          </a:prstGeom>
        </p:spPr>
      </p:pic>
    </p:spTree>
    <p:extLst>
      <p:ext uri="{BB962C8B-B14F-4D97-AF65-F5344CB8AC3E}">
        <p14:creationId xmlns:p14="http://schemas.microsoft.com/office/powerpoint/2010/main" val="545933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21DFA-A310-1DD0-0C52-113DFAE68FC4}"/>
              </a:ext>
            </a:extLst>
          </p:cNvPr>
          <p:cNvSpPr txBox="1"/>
          <p:nvPr/>
        </p:nvSpPr>
        <p:spPr>
          <a:xfrm>
            <a:off x="0" y="3479831"/>
            <a:ext cx="12192000"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Similar to the Kafka topic CLI, Kafka provides the </a:t>
            </a:r>
            <a:r>
              <a:rPr lang="en-CA" sz="1600" b="1" i="0" dirty="0">
                <a:solidFill>
                  <a:srgbClr val="333333"/>
                </a:solidFill>
                <a:effectLst/>
                <a:latin typeface="OpenSans"/>
              </a:rPr>
              <a:t>Kafka producer CLI </a:t>
            </a:r>
            <a:r>
              <a:rPr lang="en-CA" sz="1600" b="0" i="0" dirty="0">
                <a:solidFill>
                  <a:srgbClr val="333333"/>
                </a:solidFill>
                <a:effectLst/>
                <a:latin typeface="OpenSans"/>
              </a:rPr>
              <a:t>for users </a:t>
            </a:r>
            <a:r>
              <a:rPr lang="en-CA" sz="1600" b="0" i="0" u="sng" dirty="0">
                <a:solidFill>
                  <a:srgbClr val="333333"/>
                </a:solidFill>
                <a:effectLst/>
                <a:latin typeface="OpenSans"/>
              </a:rPr>
              <a:t>to manage producers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most important aspect is </a:t>
            </a:r>
            <a:r>
              <a:rPr lang="en-CA" sz="1600" b="1" i="0" dirty="0">
                <a:solidFill>
                  <a:srgbClr val="333333"/>
                </a:solidFill>
                <a:effectLst/>
                <a:latin typeface="OpenSans"/>
              </a:rPr>
              <a:t>starting a producer </a:t>
            </a:r>
            <a:r>
              <a:rPr lang="en-CA" sz="1600" b="0" i="0" dirty="0">
                <a:solidFill>
                  <a:srgbClr val="333333"/>
                </a:solidFill>
                <a:effectLst/>
                <a:latin typeface="OpenSans"/>
              </a:rPr>
              <a:t>to </a:t>
            </a:r>
            <a:r>
              <a:rPr lang="en-CA" sz="1600" b="0" i="0" u="sng" dirty="0">
                <a:solidFill>
                  <a:srgbClr val="333333"/>
                </a:solidFill>
                <a:effectLst/>
                <a:latin typeface="OpenSans"/>
              </a:rPr>
              <a:t>write or publish events </a:t>
            </a:r>
            <a:r>
              <a:rPr lang="en-CA" sz="1600" b="0" i="0" dirty="0">
                <a:solidFill>
                  <a:srgbClr val="333333"/>
                </a:solidFill>
                <a:effectLst/>
                <a:latin typeface="OpenSans"/>
              </a:rPr>
              <a:t>to a topic: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you start a producer and point it to the </a:t>
            </a:r>
            <a:r>
              <a:rPr lang="en-CA" sz="1600" b="0" i="0" dirty="0" err="1">
                <a:solidFill>
                  <a:srgbClr val="333333"/>
                </a:solidFill>
                <a:effectLst/>
                <a:latin typeface="OpenSans"/>
              </a:rPr>
              <a:t>log_topic</a:t>
            </a:r>
            <a:r>
              <a:rPr lang="en-CA" sz="1600" b="0" i="0" dirty="0">
                <a:solidFill>
                  <a:srgbClr val="333333"/>
                </a:solidFill>
                <a:effectLst/>
                <a:latin typeface="OpenSans"/>
              </a:rPr>
              <a:t>, then you can type some messages in the console to start publishing events. For example, log1, log2, and log3.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You can provide keys to events to make sure the </a:t>
            </a:r>
            <a:r>
              <a:rPr lang="en-CA" sz="1600" b="1" i="0" dirty="0">
                <a:solidFill>
                  <a:srgbClr val="333333"/>
                </a:solidFill>
                <a:effectLst/>
                <a:latin typeface="OpenSans"/>
              </a:rPr>
              <a:t>events with the same key </a:t>
            </a:r>
            <a:r>
              <a:rPr lang="en-CA" sz="1600" b="0" i="0" u="sng" dirty="0">
                <a:solidFill>
                  <a:srgbClr val="333333"/>
                </a:solidFill>
                <a:effectLst/>
                <a:latin typeface="OpenSans"/>
              </a:rPr>
              <a:t>will go to the same partition</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you are starting a producer to </a:t>
            </a:r>
            <a:r>
              <a:rPr lang="en-CA" sz="1600" b="0" i="0" dirty="0" err="1">
                <a:solidFill>
                  <a:srgbClr val="333333"/>
                </a:solidFill>
                <a:effectLst/>
                <a:latin typeface="OpenSans"/>
              </a:rPr>
              <a:t>user_topic</a:t>
            </a:r>
            <a:r>
              <a:rPr lang="en-CA" sz="1600" b="0" i="0" dirty="0">
                <a:solidFill>
                  <a:srgbClr val="333333"/>
                </a:solidFill>
                <a:effectLst/>
                <a:latin typeface="OpenSans"/>
              </a:rPr>
              <a:t>, with the </a:t>
            </a:r>
            <a:r>
              <a:rPr lang="en-CA" sz="1600" b="0" i="0" dirty="0" err="1">
                <a:solidFill>
                  <a:srgbClr val="333333"/>
                </a:solidFill>
                <a:effectLst/>
                <a:latin typeface="OpenSans"/>
              </a:rPr>
              <a:t>parse.key</a:t>
            </a:r>
            <a:r>
              <a:rPr lang="en-CA" sz="1600" b="0" i="0" dirty="0">
                <a:solidFill>
                  <a:srgbClr val="333333"/>
                </a:solidFill>
                <a:effectLst/>
                <a:latin typeface="OpenSans"/>
              </a:rPr>
              <a:t> option to be true, and you also specify the </a:t>
            </a:r>
            <a:r>
              <a:rPr lang="en-CA" sz="1600" b="0" i="0" dirty="0" err="1">
                <a:solidFill>
                  <a:srgbClr val="333333"/>
                </a:solidFill>
                <a:effectLst/>
                <a:latin typeface="OpenSans"/>
              </a:rPr>
              <a:t>key.separator</a:t>
            </a:r>
            <a:r>
              <a:rPr lang="en-CA" sz="1600" b="0" i="0" dirty="0">
                <a:solidFill>
                  <a:srgbClr val="333333"/>
                </a:solidFill>
                <a:effectLst/>
                <a:latin typeface="OpenSans"/>
              </a:rPr>
              <a:t> to be comma.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Then you can write messages as follows: key: ‘user1’, value: ‘login website’.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Key: ‘user1’, value: ‘click the top item’. And, key: ‘user1’, value: ‘logout website’.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Accordingly, all events about user1 will be saved in the same partition to facilitate the reading for consumers.</a:t>
            </a:r>
          </a:p>
        </p:txBody>
      </p:sp>
      <p:pic>
        <p:nvPicPr>
          <p:cNvPr id="4" name="Picture 3">
            <a:extLst>
              <a:ext uri="{FF2B5EF4-FFF2-40B4-BE49-F238E27FC236}">
                <a16:creationId xmlns:a16="http://schemas.microsoft.com/office/drawing/2014/main" id="{51015C63-610F-A3C4-E6A5-176F5D45FF44}"/>
              </a:ext>
            </a:extLst>
          </p:cNvPr>
          <p:cNvPicPr>
            <a:picLocks noChangeAspect="1"/>
          </p:cNvPicPr>
          <p:nvPr/>
        </p:nvPicPr>
        <p:blipFill>
          <a:blip r:embed="rId2"/>
          <a:stretch>
            <a:fillRect/>
          </a:stretch>
        </p:blipFill>
        <p:spPr>
          <a:xfrm>
            <a:off x="2268186" y="0"/>
            <a:ext cx="6840187" cy="3562802"/>
          </a:xfrm>
          <a:prstGeom prst="rect">
            <a:avLst/>
          </a:prstGeom>
        </p:spPr>
      </p:pic>
    </p:spTree>
    <p:extLst>
      <p:ext uri="{BB962C8B-B14F-4D97-AF65-F5344CB8AC3E}">
        <p14:creationId xmlns:p14="http://schemas.microsoft.com/office/powerpoint/2010/main" val="3716743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9D91C-BE5A-DADE-B8C3-2B3F22551878}"/>
              </a:ext>
            </a:extLst>
          </p:cNvPr>
          <p:cNvSpPr txBox="1"/>
          <p:nvPr/>
        </p:nvSpPr>
        <p:spPr>
          <a:xfrm>
            <a:off x="3738282" y="1143000"/>
            <a:ext cx="5971507" cy="400110"/>
          </a:xfrm>
          <a:prstGeom prst="rect">
            <a:avLst/>
          </a:prstGeom>
          <a:noFill/>
        </p:spPr>
        <p:txBody>
          <a:bodyPr wrap="none" rtlCol="0">
            <a:spAutoFit/>
          </a:bodyPr>
          <a:lstStyle/>
          <a:p>
            <a:r>
              <a:rPr lang="en-CA" sz="2000" b="1" i="0" dirty="0">
                <a:solidFill>
                  <a:srgbClr val="1F1F1F"/>
                </a:solidFill>
                <a:effectLst/>
                <a:latin typeface="Source Sans Pro" panose="020B0503030403020204" pitchFamily="34" charset="0"/>
              </a:rPr>
              <a:t>Distributed Event Streaming Platform Components</a:t>
            </a:r>
            <a:endParaRPr lang="en-US" sz="2000" b="1" u="sng" dirty="0"/>
          </a:p>
        </p:txBody>
      </p:sp>
      <p:sp>
        <p:nvSpPr>
          <p:cNvPr id="4" name="TextBox 3">
            <a:extLst>
              <a:ext uri="{FF2B5EF4-FFF2-40B4-BE49-F238E27FC236}">
                <a16:creationId xmlns:a16="http://schemas.microsoft.com/office/drawing/2014/main" id="{63F2B97B-87BF-4D25-7968-BDF9CA66FEC3}"/>
              </a:ext>
            </a:extLst>
          </p:cNvPr>
          <p:cNvSpPr txBox="1"/>
          <p:nvPr/>
        </p:nvSpPr>
        <p:spPr>
          <a:xfrm>
            <a:off x="726142" y="2690336"/>
            <a:ext cx="11080376" cy="1477328"/>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333333"/>
                </a:solidFill>
                <a:effectLst/>
                <a:latin typeface="OpenSans"/>
              </a:rPr>
              <a:t>Describe what an Event is. </a:t>
            </a:r>
          </a:p>
          <a:p>
            <a:pPr marL="285750" indent="-285750" algn="l">
              <a:buFont typeface="Arial" panose="020B0604020202020204" pitchFamily="34" charset="0"/>
              <a:buChar char="•"/>
            </a:pPr>
            <a:r>
              <a:rPr lang="en-CA" b="0" i="0" dirty="0">
                <a:solidFill>
                  <a:srgbClr val="333333"/>
                </a:solidFill>
                <a:effectLst/>
                <a:latin typeface="OpenSans"/>
              </a:rPr>
              <a:t>List the common Event formats. </a:t>
            </a:r>
          </a:p>
          <a:p>
            <a:pPr marL="285750" indent="-285750" algn="l">
              <a:buFont typeface="Arial" panose="020B0604020202020204" pitchFamily="34" charset="0"/>
              <a:buChar char="•"/>
            </a:pPr>
            <a:r>
              <a:rPr lang="en-CA" b="0" i="0" dirty="0">
                <a:solidFill>
                  <a:srgbClr val="333333"/>
                </a:solidFill>
                <a:effectLst/>
                <a:latin typeface="OpenSans"/>
              </a:rPr>
              <a:t>Describe what an Event Stream Platform (ESP) is. </a:t>
            </a:r>
          </a:p>
          <a:p>
            <a:pPr marL="285750" indent="-285750" algn="l">
              <a:buFont typeface="Arial" panose="020B0604020202020204" pitchFamily="34" charset="0"/>
              <a:buChar char="•"/>
            </a:pPr>
            <a:r>
              <a:rPr lang="en-CA" b="0" i="0" dirty="0">
                <a:solidFill>
                  <a:srgbClr val="333333"/>
                </a:solidFill>
                <a:effectLst/>
                <a:latin typeface="OpenSans"/>
              </a:rPr>
              <a:t>List the main components of an ESP. </a:t>
            </a:r>
          </a:p>
          <a:p>
            <a:pPr marL="285750" indent="-285750" algn="l">
              <a:buFont typeface="Arial" panose="020B0604020202020204" pitchFamily="34" charset="0"/>
              <a:buChar char="•"/>
            </a:pPr>
            <a:r>
              <a:rPr lang="en-CA" b="0" i="0" dirty="0">
                <a:solidFill>
                  <a:srgbClr val="333333"/>
                </a:solidFill>
                <a:effectLst/>
                <a:latin typeface="OpenSans"/>
              </a:rPr>
              <a:t>list the popular ESPs</a:t>
            </a:r>
          </a:p>
        </p:txBody>
      </p:sp>
    </p:spTree>
    <p:extLst>
      <p:ext uri="{BB962C8B-B14F-4D97-AF65-F5344CB8AC3E}">
        <p14:creationId xmlns:p14="http://schemas.microsoft.com/office/powerpoint/2010/main" val="248703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944D05-E12E-8480-D360-7B66BFDD5E86}"/>
              </a:ext>
            </a:extLst>
          </p:cNvPr>
          <p:cNvSpPr txBox="1"/>
          <p:nvPr/>
        </p:nvSpPr>
        <p:spPr>
          <a:xfrm>
            <a:off x="0" y="2238146"/>
            <a:ext cx="11590318" cy="461985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Once </a:t>
            </a:r>
            <a:r>
              <a:rPr lang="en-CA" b="1" i="0" dirty="0">
                <a:solidFill>
                  <a:srgbClr val="333333"/>
                </a:solidFill>
                <a:effectLst/>
                <a:latin typeface="OpenSans"/>
              </a:rPr>
              <a:t>events are published and properly stored in topic partitions</a:t>
            </a:r>
            <a:r>
              <a:rPr lang="en-CA" b="0" i="0" dirty="0">
                <a:solidFill>
                  <a:srgbClr val="333333"/>
                </a:solidFill>
                <a:effectLst/>
                <a:latin typeface="OpenSans"/>
              </a:rPr>
              <a:t>, you can </a:t>
            </a:r>
            <a:r>
              <a:rPr lang="en-CA" b="0" i="0" u="sng" dirty="0">
                <a:solidFill>
                  <a:srgbClr val="333333"/>
                </a:solidFill>
                <a:effectLst/>
                <a:latin typeface="OpenSans"/>
              </a:rPr>
              <a:t>create consumers to read them</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Consumers are </a:t>
            </a:r>
            <a:r>
              <a:rPr lang="en-CA" b="1" i="0" dirty="0">
                <a:solidFill>
                  <a:srgbClr val="333333"/>
                </a:solidFill>
                <a:effectLst/>
                <a:latin typeface="OpenSans"/>
              </a:rPr>
              <a:t>client applications </a:t>
            </a:r>
            <a:r>
              <a:rPr lang="en-CA" b="0" i="0" dirty="0">
                <a:solidFill>
                  <a:srgbClr val="333333"/>
                </a:solidFill>
                <a:effectLst/>
                <a:latin typeface="OpenSans"/>
              </a:rPr>
              <a:t>that can </a:t>
            </a:r>
            <a:r>
              <a:rPr lang="en-CA" b="1" i="0" dirty="0">
                <a:solidFill>
                  <a:srgbClr val="333333"/>
                </a:solidFill>
                <a:effectLst/>
                <a:latin typeface="OpenSans"/>
              </a:rPr>
              <a:t>subscribe to topics </a:t>
            </a:r>
            <a:r>
              <a:rPr lang="en-CA" b="0" i="0" dirty="0">
                <a:solidFill>
                  <a:srgbClr val="333333"/>
                </a:solidFill>
                <a:effectLst/>
                <a:latin typeface="OpenSans"/>
              </a:rPr>
              <a:t>and read the stored events.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Then event destinations can further read events from Kafka consumers. </a:t>
            </a:r>
          </a:p>
          <a:p>
            <a:pPr marL="285750" indent="-285750" algn="l">
              <a:lnSpc>
                <a:spcPct val="150000"/>
              </a:lnSpc>
              <a:buFont typeface="Arial" panose="020B0604020202020204" pitchFamily="34" charset="0"/>
              <a:buChar char="•"/>
            </a:pPr>
            <a:r>
              <a:rPr lang="en-CA" b="1" i="0" dirty="0">
                <a:solidFill>
                  <a:srgbClr val="333333"/>
                </a:solidFill>
                <a:effectLst/>
                <a:latin typeface="OpenSans"/>
              </a:rPr>
              <a:t>Consumers read data </a:t>
            </a:r>
            <a:r>
              <a:rPr lang="en-CA" b="0" i="0" dirty="0">
                <a:solidFill>
                  <a:srgbClr val="333333"/>
                </a:solidFill>
                <a:effectLst/>
                <a:latin typeface="OpenSans"/>
              </a:rPr>
              <a:t>from topic partitions </a:t>
            </a:r>
            <a:r>
              <a:rPr lang="en-CA" b="1" i="0" dirty="0">
                <a:solidFill>
                  <a:srgbClr val="333333"/>
                </a:solidFill>
                <a:effectLst/>
                <a:latin typeface="OpenSans"/>
              </a:rPr>
              <a:t>in the same order </a:t>
            </a:r>
            <a:r>
              <a:rPr lang="en-CA" b="0" i="0" dirty="0">
                <a:solidFill>
                  <a:srgbClr val="333333"/>
                </a:solidFill>
                <a:effectLst/>
                <a:latin typeface="OpenSans"/>
              </a:rPr>
              <a:t>as they are </a:t>
            </a:r>
            <a:r>
              <a:rPr lang="en-CA" b="1" i="0" dirty="0">
                <a:solidFill>
                  <a:srgbClr val="333333"/>
                </a:solidFill>
                <a:effectLst/>
                <a:latin typeface="OpenSans"/>
              </a:rPr>
              <a:t>published.</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Consumers also store </a:t>
            </a:r>
            <a:r>
              <a:rPr lang="en-CA" b="0" i="0" dirty="0">
                <a:solidFill>
                  <a:schemeClr val="accent1"/>
                </a:solidFill>
                <a:effectLst/>
                <a:latin typeface="OpenSans"/>
              </a:rPr>
              <a:t>an offset </a:t>
            </a:r>
            <a:r>
              <a:rPr lang="en-CA" b="0" i="0" dirty="0">
                <a:solidFill>
                  <a:srgbClr val="333333"/>
                </a:solidFill>
                <a:effectLst/>
                <a:latin typeface="OpenSans"/>
              </a:rPr>
              <a:t>for each topic partition </a:t>
            </a:r>
            <a:r>
              <a:rPr lang="en-CA" b="1" i="0" dirty="0">
                <a:solidFill>
                  <a:schemeClr val="accent1"/>
                </a:solidFill>
                <a:effectLst/>
                <a:latin typeface="OpenSans"/>
              </a:rPr>
              <a:t>as the last read position.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With </a:t>
            </a:r>
            <a:r>
              <a:rPr lang="en-CA" b="1" i="0" dirty="0">
                <a:solidFill>
                  <a:srgbClr val="333333"/>
                </a:solidFill>
                <a:effectLst/>
                <a:latin typeface="OpenSans"/>
              </a:rPr>
              <a:t>the offset</a:t>
            </a:r>
            <a:r>
              <a:rPr lang="en-CA" b="0" i="0" dirty="0">
                <a:solidFill>
                  <a:srgbClr val="333333"/>
                </a:solidFill>
                <a:effectLst/>
                <a:latin typeface="OpenSans"/>
              </a:rPr>
              <a:t>, consumers are guaranteed </a:t>
            </a:r>
            <a:r>
              <a:rPr lang="en-CA" b="1" i="0" dirty="0">
                <a:solidFill>
                  <a:schemeClr val="accent1"/>
                </a:solidFill>
                <a:effectLst/>
                <a:latin typeface="OpenSans"/>
              </a:rPr>
              <a:t>to read events as they occur</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 </a:t>
            </a:r>
            <a:r>
              <a:rPr lang="en-CA" b="0" i="0" dirty="0">
                <a:solidFill>
                  <a:schemeClr val="accent1"/>
                </a:solidFill>
                <a:effectLst/>
                <a:latin typeface="OpenSans"/>
              </a:rPr>
              <a:t>playback is also possible </a:t>
            </a:r>
            <a:r>
              <a:rPr lang="en-CA" b="0" i="0" dirty="0">
                <a:solidFill>
                  <a:srgbClr val="333333"/>
                </a:solidFill>
                <a:effectLst/>
                <a:latin typeface="OpenSans"/>
              </a:rPr>
              <a:t>by </a:t>
            </a:r>
            <a:r>
              <a:rPr lang="en-CA" b="0" i="0" u="sng" dirty="0">
                <a:solidFill>
                  <a:srgbClr val="333333"/>
                </a:solidFill>
                <a:effectLst/>
                <a:latin typeface="OpenSans"/>
              </a:rPr>
              <a:t>resetting</a:t>
            </a:r>
            <a:r>
              <a:rPr lang="en-CA" b="0" i="0" dirty="0">
                <a:solidFill>
                  <a:srgbClr val="333333"/>
                </a:solidFill>
                <a:effectLst/>
                <a:latin typeface="OpenSans"/>
              </a:rPr>
              <a:t> the </a:t>
            </a:r>
            <a:r>
              <a:rPr lang="en-CA" b="1" i="0" dirty="0">
                <a:solidFill>
                  <a:srgbClr val="333333"/>
                </a:solidFill>
                <a:effectLst/>
                <a:latin typeface="OpenSans"/>
              </a:rPr>
              <a:t>offset to zero</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This way the consumer can read all events in the topic partition from the beginning.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In Kafka, </a:t>
            </a:r>
            <a:r>
              <a:rPr lang="en-CA" b="1" i="0" dirty="0">
                <a:solidFill>
                  <a:srgbClr val="333333"/>
                </a:solidFill>
                <a:effectLst/>
                <a:latin typeface="OpenSans"/>
              </a:rPr>
              <a:t>producers and consumers </a:t>
            </a:r>
            <a:r>
              <a:rPr lang="en-CA" b="0" i="0" dirty="0">
                <a:solidFill>
                  <a:srgbClr val="333333"/>
                </a:solidFill>
                <a:effectLst/>
                <a:latin typeface="OpenSans"/>
              </a:rPr>
              <a:t>are </a:t>
            </a:r>
            <a:r>
              <a:rPr lang="en-CA" b="0" i="0" u="sng" dirty="0">
                <a:solidFill>
                  <a:schemeClr val="accent1"/>
                </a:solidFill>
                <a:effectLst/>
                <a:latin typeface="OpenSans"/>
              </a:rPr>
              <a:t>fully decoupled.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As such, </a:t>
            </a:r>
            <a:r>
              <a:rPr lang="en-CA" b="0" i="0" u="sng" dirty="0">
                <a:solidFill>
                  <a:srgbClr val="333333"/>
                </a:solidFill>
                <a:effectLst/>
                <a:latin typeface="OpenSans"/>
              </a:rPr>
              <a:t>producers don’t need to synchronize with consumers</a:t>
            </a:r>
            <a:r>
              <a:rPr lang="en-CA" b="0" i="0" dirty="0">
                <a:solidFill>
                  <a:srgbClr val="333333"/>
                </a:solidFill>
                <a:effectLst/>
                <a:latin typeface="OpenSans"/>
              </a:rPr>
              <a:t>, and after events are stored in topics, consumers can have independent schedules to consume them. </a:t>
            </a:r>
          </a:p>
        </p:txBody>
      </p:sp>
      <p:pic>
        <p:nvPicPr>
          <p:cNvPr id="4" name="Picture 3">
            <a:extLst>
              <a:ext uri="{FF2B5EF4-FFF2-40B4-BE49-F238E27FC236}">
                <a16:creationId xmlns:a16="http://schemas.microsoft.com/office/drawing/2014/main" id="{0D2C8F5A-A2F5-EFEB-657B-88591E1E401B}"/>
              </a:ext>
            </a:extLst>
          </p:cNvPr>
          <p:cNvPicPr>
            <a:picLocks noChangeAspect="1"/>
          </p:cNvPicPr>
          <p:nvPr/>
        </p:nvPicPr>
        <p:blipFill>
          <a:blip r:embed="rId2"/>
          <a:stretch>
            <a:fillRect/>
          </a:stretch>
        </p:blipFill>
        <p:spPr>
          <a:xfrm>
            <a:off x="6793840" y="0"/>
            <a:ext cx="5097319" cy="2450092"/>
          </a:xfrm>
          <a:prstGeom prst="rect">
            <a:avLst/>
          </a:prstGeom>
        </p:spPr>
      </p:pic>
    </p:spTree>
    <p:extLst>
      <p:ext uri="{BB962C8B-B14F-4D97-AF65-F5344CB8AC3E}">
        <p14:creationId xmlns:p14="http://schemas.microsoft.com/office/powerpoint/2010/main" val="2509025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D8E765-BF90-2667-0F56-BEDCF629DC87}"/>
              </a:ext>
            </a:extLst>
          </p:cNvPr>
          <p:cNvSpPr txBox="1"/>
          <p:nvPr/>
        </p:nvSpPr>
        <p:spPr>
          <a:xfrm>
            <a:off x="8083138" y="168658"/>
            <a:ext cx="4108862" cy="37888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1" i="0" dirty="0">
                <a:solidFill>
                  <a:srgbClr val="333333"/>
                </a:solidFill>
                <a:effectLst/>
                <a:latin typeface="OpenSans"/>
              </a:rPr>
              <a:t>To read </a:t>
            </a:r>
            <a:r>
              <a:rPr lang="en-CA" b="0" i="0" dirty="0">
                <a:solidFill>
                  <a:srgbClr val="333333"/>
                </a:solidFill>
                <a:effectLst/>
                <a:latin typeface="OpenSans"/>
              </a:rPr>
              <a:t>published log and user events from topic partitions, you will need to </a:t>
            </a:r>
            <a:r>
              <a:rPr lang="en-CA" b="1" i="0" dirty="0">
                <a:solidFill>
                  <a:srgbClr val="333333"/>
                </a:solidFill>
                <a:effectLst/>
                <a:latin typeface="OpenSans"/>
              </a:rPr>
              <a:t>create log and user consumers, and make them subscribe to corresponding topics.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Then Kafka will push the events to those subscribed consumers.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Then, the consumers will further send to event destinations.</a:t>
            </a:r>
          </a:p>
        </p:txBody>
      </p:sp>
      <p:pic>
        <p:nvPicPr>
          <p:cNvPr id="4" name="Picture 3">
            <a:extLst>
              <a:ext uri="{FF2B5EF4-FFF2-40B4-BE49-F238E27FC236}">
                <a16:creationId xmlns:a16="http://schemas.microsoft.com/office/drawing/2014/main" id="{925B1554-D2D0-5B4D-B1E4-49E1DDE3AD0C}"/>
              </a:ext>
            </a:extLst>
          </p:cNvPr>
          <p:cNvPicPr>
            <a:picLocks noChangeAspect="1"/>
          </p:cNvPicPr>
          <p:nvPr/>
        </p:nvPicPr>
        <p:blipFill>
          <a:blip r:embed="rId2"/>
          <a:stretch>
            <a:fillRect/>
          </a:stretch>
        </p:blipFill>
        <p:spPr>
          <a:xfrm>
            <a:off x="155369" y="60988"/>
            <a:ext cx="7772400" cy="4145280"/>
          </a:xfrm>
          <a:prstGeom prst="rect">
            <a:avLst/>
          </a:prstGeom>
        </p:spPr>
      </p:pic>
    </p:spTree>
    <p:extLst>
      <p:ext uri="{BB962C8B-B14F-4D97-AF65-F5344CB8AC3E}">
        <p14:creationId xmlns:p14="http://schemas.microsoft.com/office/powerpoint/2010/main" val="478678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02A09-6F3F-7E61-8014-EFF5AFD0B55F}"/>
              </a:ext>
            </a:extLst>
          </p:cNvPr>
          <p:cNvSpPr txBox="1"/>
          <p:nvPr/>
        </p:nvSpPr>
        <p:spPr>
          <a:xfrm>
            <a:off x="0" y="4165246"/>
            <a:ext cx="11578442" cy="272702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start a consumer is also easy, using the Kafka consumer script. Let’s read events from the </a:t>
            </a:r>
            <a:r>
              <a:rPr lang="en-CA" sz="1600" b="0" i="0" dirty="0" err="1">
                <a:solidFill>
                  <a:srgbClr val="333333"/>
                </a:solidFill>
                <a:effectLst/>
                <a:latin typeface="OpenSans"/>
              </a:rPr>
              <a:t>log_topic</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We just need to </a:t>
            </a:r>
            <a:r>
              <a:rPr lang="en-CA" sz="1600" b="1" i="0" dirty="0">
                <a:solidFill>
                  <a:srgbClr val="333333"/>
                </a:solidFill>
                <a:effectLst/>
                <a:latin typeface="OpenSans"/>
              </a:rPr>
              <a:t>run</a:t>
            </a:r>
            <a:r>
              <a:rPr lang="en-CA" sz="1600" b="0" i="0" dirty="0">
                <a:solidFill>
                  <a:srgbClr val="333333"/>
                </a:solidFill>
                <a:effectLst/>
                <a:latin typeface="OpenSans"/>
              </a:rPr>
              <a:t> the </a:t>
            </a:r>
            <a:r>
              <a:rPr lang="en-CA" sz="1600" b="1" i="0" dirty="0">
                <a:solidFill>
                  <a:srgbClr val="333333"/>
                </a:solidFill>
                <a:effectLst/>
                <a:latin typeface="OpenSans"/>
              </a:rPr>
              <a:t>Kafka-console-consumer script </a:t>
            </a:r>
            <a:r>
              <a:rPr lang="en-CA" sz="1600" b="0" i="0" u="sng" dirty="0">
                <a:solidFill>
                  <a:srgbClr val="333333"/>
                </a:solidFill>
                <a:effectLst/>
                <a:latin typeface="OpenSans"/>
              </a:rPr>
              <a:t>and specify a Kafka cluster and the topic to subscribe </a:t>
            </a:r>
            <a:r>
              <a:rPr lang="en-CA" sz="1600" b="0" i="0" dirty="0">
                <a:solidFill>
                  <a:srgbClr val="333333"/>
                </a:solidFill>
                <a:effectLst/>
                <a:latin typeface="OpenSans"/>
              </a:rPr>
              <a:t>to.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you can subscribe to and read events from the topic </a:t>
            </a:r>
            <a:r>
              <a:rPr lang="en-CA" sz="1600" b="0" i="0" dirty="0" err="1">
                <a:solidFill>
                  <a:srgbClr val="333333"/>
                </a:solidFill>
                <a:effectLst/>
                <a:latin typeface="OpenSans"/>
              </a:rPr>
              <a:t>log_topic</a:t>
            </a:r>
            <a:r>
              <a:rPr lang="en-CA" sz="1600" b="0" i="0" dirty="0">
                <a:solidFill>
                  <a:srgbClr val="333333"/>
                </a:solidFill>
                <a:effectLst/>
                <a:latin typeface="OpenSans"/>
              </a:rPr>
              <a:t>.</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started </a:t>
            </a:r>
            <a:r>
              <a:rPr lang="en-CA" sz="1600" b="0" i="0" u="sng" dirty="0">
                <a:solidFill>
                  <a:srgbClr val="333333"/>
                </a:solidFill>
                <a:effectLst/>
                <a:latin typeface="OpenSans"/>
              </a:rPr>
              <a:t>consumer will read only the new events</a:t>
            </a:r>
            <a:r>
              <a:rPr lang="en-CA" sz="1600" b="0" i="0" dirty="0">
                <a:solidFill>
                  <a:srgbClr val="333333"/>
                </a:solidFill>
                <a:effectLst/>
                <a:latin typeface="OpenSans"/>
              </a:rPr>
              <a:t>, </a:t>
            </a:r>
            <a:r>
              <a:rPr lang="en-CA" sz="1600" b="0" i="0" u="sng" dirty="0">
                <a:solidFill>
                  <a:srgbClr val="333333"/>
                </a:solidFill>
                <a:effectLst/>
                <a:latin typeface="OpenSans"/>
              </a:rPr>
              <a:t>starting from the last partition offset</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After those events are consumed, the partition offset for the consumer will also be updated and committed back to Kafka.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Very often a user wants </a:t>
            </a:r>
            <a:r>
              <a:rPr lang="en-CA" sz="1600" b="0" i="0" u="sng" dirty="0">
                <a:solidFill>
                  <a:srgbClr val="333333"/>
                </a:solidFill>
                <a:effectLst/>
                <a:latin typeface="OpenSans"/>
              </a:rPr>
              <a:t>to read all events from the beginning</a:t>
            </a:r>
            <a:r>
              <a:rPr lang="en-CA" sz="1600" b="0" i="0" dirty="0">
                <a:solidFill>
                  <a:srgbClr val="333333"/>
                </a:solidFill>
                <a:effectLst/>
                <a:latin typeface="OpenSans"/>
              </a:rPr>
              <a:t>, as </a:t>
            </a:r>
            <a:r>
              <a:rPr lang="en-CA" sz="1600" b="1" i="0" dirty="0">
                <a:solidFill>
                  <a:srgbClr val="333333"/>
                </a:solidFill>
                <a:effectLst/>
                <a:latin typeface="OpenSans"/>
              </a:rPr>
              <a:t>a playback of all historical events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do so, you just need to add the ‘</a:t>
            </a:r>
            <a:r>
              <a:rPr lang="en-CA" sz="1600" b="1" i="0" dirty="0">
                <a:solidFill>
                  <a:srgbClr val="333333"/>
                </a:solidFill>
                <a:effectLst/>
                <a:latin typeface="OpenSans"/>
              </a:rPr>
              <a:t>from beginning’ option. </a:t>
            </a:r>
            <a:r>
              <a:rPr lang="en-CA" sz="1600" b="0" i="0" dirty="0">
                <a:solidFill>
                  <a:srgbClr val="333333"/>
                </a:solidFill>
                <a:effectLst/>
                <a:latin typeface="OpenSans"/>
              </a:rPr>
              <a:t>Now, you can read all events starting </a:t>
            </a:r>
            <a:r>
              <a:rPr lang="en-CA" sz="1600" b="1" i="0" dirty="0">
                <a:solidFill>
                  <a:srgbClr val="333333"/>
                </a:solidFill>
                <a:effectLst/>
                <a:latin typeface="OpenSans"/>
              </a:rPr>
              <a:t>from offset 0.</a:t>
            </a:r>
          </a:p>
        </p:txBody>
      </p:sp>
      <p:pic>
        <p:nvPicPr>
          <p:cNvPr id="4" name="Picture 3">
            <a:extLst>
              <a:ext uri="{FF2B5EF4-FFF2-40B4-BE49-F238E27FC236}">
                <a16:creationId xmlns:a16="http://schemas.microsoft.com/office/drawing/2014/main" id="{1062F990-99E8-01FB-FD7A-A88ADC7DF00D}"/>
              </a:ext>
            </a:extLst>
          </p:cNvPr>
          <p:cNvPicPr>
            <a:picLocks noChangeAspect="1"/>
          </p:cNvPicPr>
          <p:nvPr/>
        </p:nvPicPr>
        <p:blipFill>
          <a:blip r:embed="rId2"/>
          <a:stretch>
            <a:fillRect/>
          </a:stretch>
        </p:blipFill>
        <p:spPr>
          <a:xfrm>
            <a:off x="2567048" y="237458"/>
            <a:ext cx="7772400" cy="3927788"/>
          </a:xfrm>
          <a:prstGeom prst="rect">
            <a:avLst/>
          </a:prstGeom>
        </p:spPr>
      </p:pic>
    </p:spTree>
    <p:extLst>
      <p:ext uri="{BB962C8B-B14F-4D97-AF65-F5344CB8AC3E}">
        <p14:creationId xmlns:p14="http://schemas.microsoft.com/office/powerpoint/2010/main" val="2601954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73E3A8-D4D3-6488-5289-2E52AB3ACEA0}"/>
              </a:ext>
            </a:extLst>
          </p:cNvPr>
          <p:cNvPicPr>
            <a:picLocks noChangeAspect="1"/>
          </p:cNvPicPr>
          <p:nvPr/>
        </p:nvPicPr>
        <p:blipFill>
          <a:blip r:embed="rId2"/>
          <a:stretch>
            <a:fillRect/>
          </a:stretch>
        </p:blipFill>
        <p:spPr>
          <a:xfrm>
            <a:off x="856013" y="746081"/>
            <a:ext cx="10668252" cy="5365838"/>
          </a:xfrm>
          <a:prstGeom prst="rect">
            <a:avLst/>
          </a:prstGeom>
        </p:spPr>
      </p:pic>
    </p:spTree>
    <p:extLst>
      <p:ext uri="{BB962C8B-B14F-4D97-AF65-F5344CB8AC3E}">
        <p14:creationId xmlns:p14="http://schemas.microsoft.com/office/powerpoint/2010/main" val="1826255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5DA88-FF2A-748A-D5C9-EA9514D674A0}"/>
              </a:ext>
            </a:extLst>
          </p:cNvPr>
          <p:cNvSpPr txBox="1"/>
          <p:nvPr/>
        </p:nvSpPr>
        <p:spPr>
          <a:xfrm>
            <a:off x="0" y="155844"/>
            <a:ext cx="11974285" cy="596349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have a look at a more concrete example to help you understand how to build an event streaming pipeline end-to-end.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Suppose you want to collect and analyze weather and Twitter event streams, so that you can correlate </a:t>
            </a:r>
            <a:r>
              <a:rPr lang="en-CA" sz="1600" b="1" i="0" dirty="0">
                <a:solidFill>
                  <a:srgbClr val="333333"/>
                </a:solidFill>
                <a:effectLst/>
                <a:latin typeface="OpenSans"/>
              </a:rPr>
              <a:t>how people talk about extreme weather on Twitter. </a:t>
            </a:r>
            <a:endParaRPr lang="en-CA" sz="1600" b="1"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Here you can use two event sources: </a:t>
            </a:r>
            <a:r>
              <a:rPr lang="en-CA" sz="1600" b="1" i="0" dirty="0">
                <a:solidFill>
                  <a:srgbClr val="333333"/>
                </a:solidFill>
                <a:effectLst/>
                <a:latin typeface="OpenSans"/>
              </a:rPr>
              <a:t>IBM Weather API </a:t>
            </a:r>
            <a:r>
              <a:rPr lang="en-CA" sz="1600" b="0" i="0" dirty="0">
                <a:solidFill>
                  <a:srgbClr val="333333"/>
                </a:solidFill>
                <a:effectLst/>
                <a:latin typeface="OpenSans"/>
              </a:rPr>
              <a:t>to obtain real-time and forecasted weather data in JSON format. And </a:t>
            </a:r>
            <a:r>
              <a:rPr lang="en-CA" sz="1600" b="1" i="0" dirty="0">
                <a:solidFill>
                  <a:srgbClr val="333333"/>
                </a:solidFill>
                <a:effectLst/>
                <a:latin typeface="OpenSans"/>
              </a:rPr>
              <a:t>Twitter API </a:t>
            </a:r>
            <a:r>
              <a:rPr lang="en-CA" sz="1600" b="0" i="0" dirty="0">
                <a:solidFill>
                  <a:srgbClr val="333333"/>
                </a:solidFill>
                <a:effectLst/>
                <a:latin typeface="OpenSans"/>
              </a:rPr>
              <a:t>to obtain real-time tweets and mentions, also in JSON format.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receive weather and twitter JSON data in Kafka, you then </a:t>
            </a:r>
            <a:r>
              <a:rPr lang="en-CA" sz="1600" b="1" i="0" dirty="0">
                <a:solidFill>
                  <a:srgbClr val="333333"/>
                </a:solidFill>
                <a:effectLst/>
                <a:latin typeface="OpenSans"/>
              </a:rPr>
              <a:t>create a weather topic and a Twitter topic i</a:t>
            </a:r>
            <a:r>
              <a:rPr lang="en-CA" sz="1600" b="0" i="0" dirty="0">
                <a:solidFill>
                  <a:srgbClr val="333333"/>
                </a:solidFill>
                <a:effectLst/>
                <a:latin typeface="OpenSans"/>
              </a:rPr>
              <a:t>n a Kafka cluster, with some partitions and replications.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a:t>
            </a:r>
            <a:r>
              <a:rPr lang="en-CA" sz="1600" b="1" i="0" dirty="0">
                <a:solidFill>
                  <a:srgbClr val="333333"/>
                </a:solidFill>
                <a:effectLst/>
                <a:latin typeface="OpenSans"/>
              </a:rPr>
              <a:t>publish </a:t>
            </a:r>
            <a:r>
              <a:rPr lang="en-CA" sz="1600" b="0" i="0" u="sng" dirty="0">
                <a:solidFill>
                  <a:srgbClr val="333333"/>
                </a:solidFill>
                <a:effectLst/>
                <a:latin typeface="OpenSans"/>
              </a:rPr>
              <a:t>weather and Twitter JSON data </a:t>
            </a:r>
            <a:r>
              <a:rPr lang="en-CA" sz="1600" b="0" i="0" dirty="0">
                <a:solidFill>
                  <a:srgbClr val="333333"/>
                </a:solidFill>
                <a:effectLst/>
                <a:latin typeface="OpenSans"/>
              </a:rPr>
              <a:t>to the </a:t>
            </a:r>
            <a:r>
              <a:rPr lang="en-CA" sz="1600" b="1" i="0" dirty="0">
                <a:solidFill>
                  <a:srgbClr val="333333"/>
                </a:solidFill>
                <a:effectLst/>
                <a:latin typeface="OpenSans"/>
              </a:rPr>
              <a:t>two topics</a:t>
            </a:r>
            <a:r>
              <a:rPr lang="en-CA" sz="1600" b="0" i="0" dirty="0">
                <a:solidFill>
                  <a:srgbClr val="333333"/>
                </a:solidFill>
                <a:effectLst/>
                <a:latin typeface="OpenSans"/>
              </a:rPr>
              <a:t>, you need to create a </a:t>
            </a:r>
            <a:r>
              <a:rPr lang="en-CA" sz="1600" b="1" i="0" dirty="0">
                <a:solidFill>
                  <a:srgbClr val="333333"/>
                </a:solidFill>
                <a:effectLst/>
                <a:latin typeface="OpenSans"/>
              </a:rPr>
              <a:t>weather producer and a Twitter producer</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event’s JSON </a:t>
            </a:r>
            <a:r>
              <a:rPr lang="en-CA" sz="1600" b="1" i="0" dirty="0">
                <a:solidFill>
                  <a:srgbClr val="333333"/>
                </a:solidFill>
                <a:effectLst/>
                <a:latin typeface="OpenSans"/>
              </a:rPr>
              <a:t>data</a:t>
            </a:r>
            <a:r>
              <a:rPr lang="en-CA" sz="1600" b="0" i="0" dirty="0">
                <a:solidFill>
                  <a:srgbClr val="333333"/>
                </a:solidFill>
                <a:effectLst/>
                <a:latin typeface="OpenSans"/>
              </a:rPr>
              <a:t> will be </a:t>
            </a:r>
            <a:r>
              <a:rPr lang="en-CA" sz="1600" b="1" i="0" dirty="0">
                <a:solidFill>
                  <a:srgbClr val="333333"/>
                </a:solidFill>
                <a:effectLst/>
                <a:latin typeface="OpenSans"/>
              </a:rPr>
              <a:t>serialized into bytes</a:t>
            </a:r>
            <a:r>
              <a:rPr lang="en-CA" sz="1600" b="0" i="0" dirty="0">
                <a:solidFill>
                  <a:srgbClr val="333333"/>
                </a:solidFill>
                <a:effectLst/>
                <a:latin typeface="OpenSans"/>
              </a:rPr>
              <a:t> and </a:t>
            </a:r>
            <a:r>
              <a:rPr lang="en-CA" sz="1600" b="0" i="0" u="sng" dirty="0">
                <a:solidFill>
                  <a:srgbClr val="333333"/>
                </a:solidFill>
                <a:effectLst/>
                <a:latin typeface="OpenSans"/>
              </a:rPr>
              <a:t>saved in Kafka topics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To </a:t>
            </a:r>
            <a:r>
              <a:rPr lang="en-CA" sz="1600" b="1" i="0" dirty="0">
                <a:solidFill>
                  <a:srgbClr val="333333"/>
                </a:solidFill>
                <a:effectLst/>
                <a:latin typeface="OpenSans"/>
              </a:rPr>
              <a:t>read</a:t>
            </a:r>
            <a:r>
              <a:rPr lang="en-CA" sz="1600" b="0" i="0" dirty="0">
                <a:solidFill>
                  <a:srgbClr val="333333"/>
                </a:solidFill>
                <a:effectLst/>
                <a:latin typeface="OpenSans"/>
              </a:rPr>
              <a:t> events from the </a:t>
            </a:r>
            <a:r>
              <a:rPr lang="en-CA" sz="1600" b="1" i="0" dirty="0">
                <a:solidFill>
                  <a:srgbClr val="333333"/>
                </a:solidFill>
                <a:effectLst/>
                <a:latin typeface="OpenSans"/>
              </a:rPr>
              <a:t>two topics</a:t>
            </a:r>
            <a:r>
              <a:rPr lang="en-CA" sz="1600" b="0" i="0" dirty="0">
                <a:solidFill>
                  <a:srgbClr val="333333"/>
                </a:solidFill>
                <a:effectLst/>
                <a:latin typeface="OpenSans"/>
              </a:rPr>
              <a:t>, you need to </a:t>
            </a:r>
            <a:r>
              <a:rPr lang="en-CA" sz="1600" b="1" i="0" dirty="0">
                <a:solidFill>
                  <a:srgbClr val="333333"/>
                </a:solidFill>
                <a:effectLst/>
                <a:latin typeface="OpenSans"/>
              </a:rPr>
              <a:t>create a weather consumer and a Twitter consumer</a:t>
            </a:r>
            <a:r>
              <a:rPr lang="en-CA" sz="1600" b="0" i="0" dirty="0">
                <a:solidFill>
                  <a:srgbClr val="333333"/>
                </a:solidFill>
                <a:effectLst/>
                <a:latin typeface="OpenSans"/>
              </a:rPr>
              <a:t>. The bytes stored in Kafka </a:t>
            </a:r>
            <a:r>
              <a:rPr lang="en-CA" sz="1600" b="1" i="0" dirty="0">
                <a:solidFill>
                  <a:srgbClr val="333333"/>
                </a:solidFill>
                <a:effectLst/>
                <a:latin typeface="OpenSans"/>
              </a:rPr>
              <a:t>topics</a:t>
            </a:r>
            <a:r>
              <a:rPr lang="en-CA" sz="1600" b="0" i="0" dirty="0">
                <a:solidFill>
                  <a:srgbClr val="333333"/>
                </a:solidFill>
                <a:effectLst/>
                <a:latin typeface="OpenSans"/>
              </a:rPr>
              <a:t> will be </a:t>
            </a:r>
            <a:r>
              <a:rPr lang="en-CA" sz="1600" b="1" i="0" dirty="0">
                <a:solidFill>
                  <a:srgbClr val="333333"/>
                </a:solidFill>
                <a:effectLst/>
                <a:latin typeface="OpenSans"/>
              </a:rPr>
              <a:t>deserialized </a:t>
            </a:r>
            <a:r>
              <a:rPr lang="en-CA" sz="1600" b="0" i="0" u="sng" dirty="0">
                <a:solidFill>
                  <a:srgbClr val="333333"/>
                </a:solidFill>
                <a:effectLst/>
                <a:latin typeface="OpenSans"/>
              </a:rPr>
              <a:t>into event JSON data.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If you now want </a:t>
            </a:r>
            <a:r>
              <a:rPr lang="en-CA" sz="1600" b="1" i="0" dirty="0">
                <a:solidFill>
                  <a:srgbClr val="333333"/>
                </a:solidFill>
                <a:effectLst/>
                <a:latin typeface="OpenSans"/>
              </a:rPr>
              <a:t>to transport </a:t>
            </a:r>
            <a:r>
              <a:rPr lang="en-CA" sz="1600" b="0" i="0" dirty="0">
                <a:solidFill>
                  <a:srgbClr val="333333"/>
                </a:solidFill>
                <a:effectLst/>
                <a:latin typeface="OpenSans"/>
              </a:rPr>
              <a:t>the </a:t>
            </a:r>
            <a:r>
              <a:rPr lang="en-CA" sz="1600" b="0" i="0" u="sng" dirty="0">
                <a:solidFill>
                  <a:srgbClr val="333333"/>
                </a:solidFill>
                <a:effectLst/>
                <a:latin typeface="OpenSans"/>
              </a:rPr>
              <a:t>weather and Twitter event JSON data </a:t>
            </a:r>
            <a:r>
              <a:rPr lang="en-CA" sz="1600" b="0" i="0" dirty="0">
                <a:solidFill>
                  <a:srgbClr val="333333"/>
                </a:solidFill>
                <a:effectLst/>
                <a:latin typeface="OpenSans"/>
              </a:rPr>
              <a:t>from the </a:t>
            </a:r>
            <a:r>
              <a:rPr lang="en-CA" sz="1600" b="0" i="0" u="sng" dirty="0">
                <a:solidFill>
                  <a:srgbClr val="333333"/>
                </a:solidFill>
                <a:effectLst/>
                <a:latin typeface="OpenSans"/>
              </a:rPr>
              <a:t>consumers to a relational database</a:t>
            </a:r>
            <a:r>
              <a:rPr lang="en-CA" sz="1600" b="0" i="0" dirty="0">
                <a:solidFill>
                  <a:srgbClr val="333333"/>
                </a:solidFill>
                <a:effectLst/>
                <a:latin typeface="OpenSans"/>
              </a:rPr>
              <a:t>, you will use a </a:t>
            </a:r>
            <a:r>
              <a:rPr lang="en-CA" sz="1600" b="1" i="0" dirty="0">
                <a:solidFill>
                  <a:srgbClr val="333333"/>
                </a:solidFill>
                <a:effectLst/>
                <a:latin typeface="OpenSans"/>
              </a:rPr>
              <a:t>DB writer to parse those JSON files </a:t>
            </a:r>
            <a:r>
              <a:rPr lang="en-CA" sz="1600" b="0" i="0" dirty="0">
                <a:solidFill>
                  <a:srgbClr val="333333"/>
                </a:solidFill>
                <a:effectLst/>
                <a:latin typeface="OpenSans"/>
              </a:rPr>
              <a:t>and create database records.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then you can </a:t>
            </a:r>
            <a:r>
              <a:rPr lang="en-CA" sz="1600" b="0" i="0" u="sng" dirty="0">
                <a:solidFill>
                  <a:srgbClr val="333333"/>
                </a:solidFill>
                <a:effectLst/>
                <a:latin typeface="OpenSans"/>
              </a:rPr>
              <a:t>write those records into a database </a:t>
            </a:r>
            <a:r>
              <a:rPr lang="en-CA" sz="1600" b="0" i="0" dirty="0">
                <a:solidFill>
                  <a:srgbClr val="333333"/>
                </a:solidFill>
                <a:effectLst/>
                <a:latin typeface="OpenSans"/>
              </a:rPr>
              <a:t>using </a:t>
            </a:r>
            <a:r>
              <a:rPr lang="en-CA" sz="1600" b="1" i="0" dirty="0">
                <a:solidFill>
                  <a:srgbClr val="333333"/>
                </a:solidFill>
                <a:effectLst/>
                <a:latin typeface="OpenSans"/>
              </a:rPr>
              <a:t>SQL insert statements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Finally, you can </a:t>
            </a:r>
            <a:r>
              <a:rPr lang="en-CA" sz="1600" b="1" i="0" dirty="0">
                <a:solidFill>
                  <a:srgbClr val="333333"/>
                </a:solidFill>
                <a:effectLst/>
                <a:latin typeface="OpenSans"/>
              </a:rPr>
              <a:t>query the database records </a:t>
            </a:r>
            <a:r>
              <a:rPr lang="en-CA" sz="1600" b="0" i="0" dirty="0">
                <a:solidFill>
                  <a:srgbClr val="333333"/>
                </a:solidFill>
                <a:effectLst/>
                <a:latin typeface="OpenSans"/>
              </a:rPr>
              <a:t>from the relational database and </a:t>
            </a:r>
            <a:r>
              <a:rPr lang="en-CA" sz="1600" b="1" i="0" dirty="0">
                <a:solidFill>
                  <a:srgbClr val="333333"/>
                </a:solidFill>
                <a:effectLst/>
                <a:latin typeface="OpenSans"/>
              </a:rPr>
              <a:t>visualize and analyze </a:t>
            </a:r>
            <a:r>
              <a:rPr lang="en-CA" sz="1600" b="0" i="0" dirty="0">
                <a:solidFill>
                  <a:srgbClr val="333333"/>
                </a:solidFill>
                <a:effectLst/>
                <a:latin typeface="OpenSans"/>
              </a:rPr>
              <a:t>them in </a:t>
            </a:r>
            <a:r>
              <a:rPr lang="en-CA" sz="1600" b="1" i="0" dirty="0">
                <a:solidFill>
                  <a:srgbClr val="333333"/>
                </a:solidFill>
                <a:effectLst/>
                <a:latin typeface="OpenSans"/>
              </a:rPr>
              <a:t>a dashboard </a:t>
            </a:r>
            <a:r>
              <a:rPr lang="en-CA" sz="1600" b="0" i="0" dirty="0">
                <a:solidFill>
                  <a:srgbClr val="333333"/>
                </a:solidFill>
                <a:effectLst/>
                <a:latin typeface="OpenSans"/>
              </a:rPr>
              <a:t>to complete the </a:t>
            </a:r>
            <a:r>
              <a:rPr lang="en-CA" sz="1600" b="1" i="0" dirty="0">
                <a:solidFill>
                  <a:srgbClr val="333333"/>
                </a:solidFill>
                <a:effectLst/>
                <a:latin typeface="OpenSans"/>
              </a:rPr>
              <a:t>end-to-end pipeline.</a:t>
            </a:r>
          </a:p>
        </p:txBody>
      </p:sp>
    </p:spTree>
    <p:extLst>
      <p:ext uri="{BB962C8B-B14F-4D97-AF65-F5344CB8AC3E}">
        <p14:creationId xmlns:p14="http://schemas.microsoft.com/office/powerpoint/2010/main" val="3269486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9BAB4-32E0-5E51-CD9B-BFE4BE2DFF20}"/>
              </a:ext>
            </a:extLst>
          </p:cNvPr>
          <p:cNvPicPr>
            <a:picLocks noChangeAspect="1"/>
          </p:cNvPicPr>
          <p:nvPr/>
        </p:nvPicPr>
        <p:blipFill>
          <a:blip r:embed="rId2"/>
          <a:stretch>
            <a:fillRect/>
          </a:stretch>
        </p:blipFill>
        <p:spPr>
          <a:xfrm>
            <a:off x="2209800" y="1456899"/>
            <a:ext cx="7772400" cy="3944202"/>
          </a:xfrm>
          <a:prstGeom prst="rect">
            <a:avLst/>
          </a:prstGeom>
        </p:spPr>
      </p:pic>
    </p:spTree>
    <p:extLst>
      <p:ext uri="{BB962C8B-B14F-4D97-AF65-F5344CB8AC3E}">
        <p14:creationId xmlns:p14="http://schemas.microsoft.com/office/powerpoint/2010/main" val="426875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FD030D-D5F1-3FC4-931B-38DB43DA31BD}"/>
              </a:ext>
            </a:extLst>
          </p:cNvPr>
          <p:cNvSpPr txBox="1"/>
          <p:nvPr/>
        </p:nvSpPr>
        <p:spPr>
          <a:xfrm>
            <a:off x="3940628" y="676893"/>
            <a:ext cx="4310743" cy="523220"/>
          </a:xfrm>
          <a:prstGeom prst="rect">
            <a:avLst/>
          </a:prstGeom>
          <a:noFill/>
        </p:spPr>
        <p:txBody>
          <a:bodyPr wrap="square" rtlCol="0">
            <a:spAutoFit/>
          </a:bodyPr>
          <a:lstStyle/>
          <a:p>
            <a:r>
              <a:rPr lang="en-US" sz="2800" b="1" u="sng" dirty="0"/>
              <a:t>Kafka Streaming Process</a:t>
            </a:r>
          </a:p>
        </p:txBody>
      </p:sp>
      <p:sp>
        <p:nvSpPr>
          <p:cNvPr id="4" name="TextBox 3">
            <a:extLst>
              <a:ext uri="{FF2B5EF4-FFF2-40B4-BE49-F238E27FC236}">
                <a16:creationId xmlns:a16="http://schemas.microsoft.com/office/drawing/2014/main" id="{9294AED6-7316-1A02-9CB8-993F881BBE6E}"/>
              </a:ext>
            </a:extLst>
          </p:cNvPr>
          <p:cNvSpPr txBox="1"/>
          <p:nvPr/>
        </p:nvSpPr>
        <p:spPr>
          <a:xfrm>
            <a:off x="2078182" y="1533528"/>
            <a:ext cx="7068786" cy="8803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Describe what the Kafka Streams API is and its main benefits.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Describe what the Kafka Stream processing topology is. </a:t>
            </a:r>
          </a:p>
        </p:txBody>
      </p:sp>
    </p:spTree>
    <p:extLst>
      <p:ext uri="{BB962C8B-B14F-4D97-AF65-F5344CB8AC3E}">
        <p14:creationId xmlns:p14="http://schemas.microsoft.com/office/powerpoint/2010/main" val="936044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E3B05E-9687-1861-3279-06620A80468A}"/>
              </a:ext>
            </a:extLst>
          </p:cNvPr>
          <p:cNvSpPr txBox="1"/>
          <p:nvPr/>
        </p:nvSpPr>
        <p:spPr>
          <a:xfrm>
            <a:off x="102920" y="3788416"/>
            <a:ext cx="12089081" cy="292387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Let’s look at an example. You</a:t>
            </a:r>
            <a:r>
              <a:rPr lang="en-CA" sz="1400" b="0" i="0" u="sng" dirty="0">
                <a:solidFill>
                  <a:srgbClr val="333333"/>
                </a:solidFill>
                <a:effectLst/>
                <a:latin typeface="OpenSans"/>
              </a:rPr>
              <a:t> first request </a:t>
            </a:r>
            <a:r>
              <a:rPr lang="en-CA" sz="1400" b="1" i="0" dirty="0">
                <a:solidFill>
                  <a:srgbClr val="333333"/>
                </a:solidFill>
                <a:effectLst/>
                <a:latin typeface="OpenSans"/>
              </a:rPr>
              <a:t>raw weather JSON data from a weather API</a:t>
            </a:r>
            <a:r>
              <a:rPr lang="en-CA" sz="1400" b="0" i="0" dirty="0">
                <a:solidFill>
                  <a:srgbClr val="333333"/>
                </a:solidFill>
                <a:effectLst/>
                <a:latin typeface="OpenSans"/>
              </a:rPr>
              <a:t>, and you start a weather producer to </a:t>
            </a:r>
            <a:r>
              <a:rPr lang="en-CA" sz="1400" b="1" i="0" dirty="0">
                <a:solidFill>
                  <a:srgbClr val="333333"/>
                </a:solidFill>
                <a:effectLst/>
                <a:latin typeface="OpenSans"/>
              </a:rPr>
              <a:t>publish the raw data into a raw weather topic.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Then you </a:t>
            </a:r>
            <a:r>
              <a:rPr lang="en-CA" sz="1400" b="1" i="0" dirty="0">
                <a:solidFill>
                  <a:srgbClr val="333333"/>
                </a:solidFill>
                <a:effectLst/>
                <a:latin typeface="OpenSans"/>
              </a:rPr>
              <a:t>start a consumer </a:t>
            </a:r>
            <a:r>
              <a:rPr lang="en-CA" sz="1400" b="0" i="0" dirty="0">
                <a:solidFill>
                  <a:srgbClr val="333333"/>
                </a:solidFill>
                <a:effectLst/>
                <a:latin typeface="OpenSans"/>
              </a:rPr>
              <a:t>to </a:t>
            </a:r>
            <a:r>
              <a:rPr lang="en-CA" sz="1400" b="1" i="0" dirty="0">
                <a:solidFill>
                  <a:srgbClr val="333333"/>
                </a:solidFill>
                <a:effectLst/>
                <a:latin typeface="OpenSans"/>
              </a:rPr>
              <a:t>read the raw weather data </a:t>
            </a:r>
            <a:r>
              <a:rPr lang="en-CA" sz="1400" b="0" i="0" u="sng" dirty="0">
                <a:solidFill>
                  <a:srgbClr val="333333"/>
                </a:solidFill>
                <a:effectLst/>
                <a:latin typeface="OpenSans"/>
              </a:rPr>
              <a:t>from the weather topic.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Next, you create an ad </a:t>
            </a:r>
            <a:r>
              <a:rPr lang="en-CA" sz="1400" b="1" i="0" dirty="0">
                <a:solidFill>
                  <a:srgbClr val="333333"/>
                </a:solidFill>
                <a:effectLst/>
                <a:latin typeface="OpenSans"/>
              </a:rPr>
              <a:t>hoc data processor</a:t>
            </a:r>
            <a:r>
              <a:rPr lang="en-CA" sz="1400" b="0" i="0" dirty="0">
                <a:solidFill>
                  <a:srgbClr val="333333"/>
                </a:solidFill>
                <a:effectLst/>
                <a:latin typeface="OpenSans"/>
              </a:rPr>
              <a:t> </a:t>
            </a:r>
            <a:r>
              <a:rPr lang="en-CA" sz="1400" b="0" i="0" dirty="0">
                <a:solidFill>
                  <a:schemeClr val="accent1"/>
                </a:solidFill>
                <a:effectLst/>
                <a:latin typeface="OpenSans"/>
              </a:rPr>
              <a:t>to filter</a:t>
            </a:r>
            <a:r>
              <a:rPr lang="en-CA" sz="1400" b="0" i="0" dirty="0">
                <a:solidFill>
                  <a:srgbClr val="333333"/>
                </a:solidFill>
                <a:effectLst/>
                <a:latin typeface="OpenSans"/>
              </a:rPr>
              <a:t> the raw weather data to </a:t>
            </a:r>
            <a:r>
              <a:rPr lang="en-CA" sz="1400" b="0" i="0" u="sng" dirty="0">
                <a:solidFill>
                  <a:srgbClr val="333333"/>
                </a:solidFill>
                <a:effectLst/>
                <a:latin typeface="OpenSans"/>
              </a:rPr>
              <a:t>only include extreme weather events</a:t>
            </a:r>
            <a:r>
              <a:rPr lang="en-CA" sz="1400" b="0" i="0" dirty="0">
                <a:solidFill>
                  <a:srgbClr val="333333"/>
                </a:solidFill>
                <a:effectLst/>
                <a:latin typeface="OpenSans"/>
              </a:rPr>
              <a:t>, such as very high temperatures.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Such a processor could be a simple script file or an application which works with Kafka clients to read and write data from Kafka.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Afterwards, </a:t>
            </a:r>
            <a:r>
              <a:rPr lang="en-CA" sz="1400" b="1" i="0" dirty="0">
                <a:solidFill>
                  <a:srgbClr val="333333"/>
                </a:solidFill>
                <a:effectLst/>
                <a:latin typeface="OpenSans"/>
              </a:rPr>
              <a:t>the processor sends the processed </a:t>
            </a:r>
            <a:r>
              <a:rPr lang="en-CA" sz="1400" b="0" i="0" dirty="0">
                <a:solidFill>
                  <a:srgbClr val="333333"/>
                </a:solidFill>
                <a:effectLst/>
                <a:latin typeface="OpenSans"/>
              </a:rPr>
              <a:t>data </a:t>
            </a:r>
            <a:r>
              <a:rPr lang="en-CA" sz="1400" b="0" i="0" dirty="0">
                <a:solidFill>
                  <a:schemeClr val="accent1"/>
                </a:solidFill>
                <a:effectLst/>
                <a:latin typeface="OpenSans"/>
              </a:rPr>
              <a:t>to another producer</a:t>
            </a:r>
            <a:r>
              <a:rPr lang="en-CA" sz="1400" b="0" i="0" dirty="0">
                <a:solidFill>
                  <a:srgbClr val="333333"/>
                </a:solidFill>
                <a:effectLst/>
                <a:latin typeface="OpenSans"/>
              </a:rPr>
              <a:t>, and it gets </a:t>
            </a:r>
            <a:r>
              <a:rPr lang="en-CA" sz="1400" b="1" i="0" dirty="0">
                <a:solidFill>
                  <a:srgbClr val="333333"/>
                </a:solidFill>
                <a:effectLst/>
                <a:latin typeface="OpenSans"/>
              </a:rPr>
              <a:t>published to a processed weather topic.</a:t>
            </a:r>
            <a:r>
              <a:rPr lang="en-CA" sz="14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And finally, the processed weather data will be consumed by </a:t>
            </a:r>
            <a:r>
              <a:rPr lang="en-CA" sz="1400" b="1" i="0" dirty="0">
                <a:solidFill>
                  <a:srgbClr val="333333"/>
                </a:solidFill>
                <a:effectLst/>
                <a:latin typeface="OpenSans"/>
              </a:rPr>
              <a:t>a dedicated consumer and sent to a dashboard for visualization</a:t>
            </a:r>
            <a:r>
              <a:rPr lang="en-CA" sz="1400" b="0" i="0" dirty="0">
                <a:solidFill>
                  <a:srgbClr val="333333"/>
                </a:solidFill>
                <a:effectLst/>
                <a:latin typeface="OpenSans"/>
              </a:rPr>
              <a:t>.</a:t>
            </a:r>
          </a:p>
          <a:p>
            <a:pPr marL="285750" indent="-285750">
              <a:lnSpc>
                <a:spcPct val="150000"/>
              </a:lnSpc>
              <a:buFont typeface="Arial" panose="020B0604020202020204" pitchFamily="34" charset="0"/>
              <a:buChar char="•"/>
            </a:pPr>
            <a:r>
              <a:rPr lang="en-CA" sz="1400" b="0" i="0" dirty="0">
                <a:solidFill>
                  <a:srgbClr val="333333"/>
                </a:solidFill>
                <a:effectLst/>
                <a:latin typeface="OpenSans"/>
              </a:rPr>
              <a:t>Such ad hoc processors may </a:t>
            </a:r>
            <a:r>
              <a:rPr lang="en-CA" sz="1400" b="1" i="0" dirty="0">
                <a:solidFill>
                  <a:srgbClr val="333333"/>
                </a:solidFill>
                <a:effectLst/>
                <a:latin typeface="OpenSans"/>
              </a:rPr>
              <a:t>become complicated </a:t>
            </a:r>
            <a:r>
              <a:rPr lang="en-CA" sz="1400" b="0" i="0" dirty="0">
                <a:solidFill>
                  <a:srgbClr val="333333"/>
                </a:solidFill>
                <a:effectLst/>
                <a:latin typeface="OpenSans"/>
              </a:rPr>
              <a:t>if you have </a:t>
            </a:r>
            <a:r>
              <a:rPr lang="en-CA" sz="1400" b="1" i="0" dirty="0">
                <a:solidFill>
                  <a:srgbClr val="333333"/>
                </a:solidFill>
                <a:effectLst/>
                <a:latin typeface="OpenSans"/>
              </a:rPr>
              <a:t>many different topics </a:t>
            </a:r>
            <a:r>
              <a:rPr lang="en-CA" sz="1400" b="0" i="0" dirty="0">
                <a:solidFill>
                  <a:srgbClr val="333333"/>
                </a:solidFill>
                <a:effectLst/>
                <a:latin typeface="OpenSans"/>
              </a:rPr>
              <a:t>to be processed. A solution that may solve these challenges is Kafka. </a:t>
            </a:r>
            <a:endParaRPr lang="en-CA" sz="1600" b="0" i="0" dirty="0">
              <a:solidFill>
                <a:srgbClr val="333333"/>
              </a:solidFill>
              <a:effectLst/>
              <a:latin typeface="OpenSans"/>
            </a:endParaRPr>
          </a:p>
          <a:p>
            <a:pPr marL="285750" indent="-285750" algn="l">
              <a:buFont typeface="Arial" panose="020B0604020202020204" pitchFamily="34" charset="0"/>
              <a:buChar char="•"/>
            </a:pP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3ED45DFB-04DE-86E0-8EDC-41496ED1443B}"/>
              </a:ext>
            </a:extLst>
          </p:cNvPr>
          <p:cNvPicPr>
            <a:picLocks noChangeAspect="1"/>
          </p:cNvPicPr>
          <p:nvPr/>
        </p:nvPicPr>
        <p:blipFill>
          <a:blip r:embed="rId2"/>
          <a:stretch>
            <a:fillRect/>
          </a:stretch>
        </p:blipFill>
        <p:spPr>
          <a:xfrm>
            <a:off x="102920" y="0"/>
            <a:ext cx="6476010" cy="3595911"/>
          </a:xfrm>
          <a:prstGeom prst="rect">
            <a:avLst/>
          </a:prstGeom>
        </p:spPr>
      </p:pic>
      <p:sp>
        <p:nvSpPr>
          <p:cNvPr id="6" name="TextBox 5">
            <a:extLst>
              <a:ext uri="{FF2B5EF4-FFF2-40B4-BE49-F238E27FC236}">
                <a16:creationId xmlns:a16="http://schemas.microsoft.com/office/drawing/2014/main" id="{2E6D2854-E41E-33C1-EED1-5721822B5F27}"/>
              </a:ext>
            </a:extLst>
          </p:cNvPr>
          <p:cNvSpPr txBox="1"/>
          <p:nvPr/>
        </p:nvSpPr>
        <p:spPr>
          <a:xfrm>
            <a:off x="6454942" y="0"/>
            <a:ext cx="5731694"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event streaming, in addition to transporting data, data engineers also need to process data through, for example, </a:t>
            </a:r>
            <a:r>
              <a:rPr lang="en-CA" sz="1600" b="1" i="0" dirty="0">
                <a:solidFill>
                  <a:srgbClr val="333333"/>
                </a:solidFill>
                <a:effectLst/>
                <a:latin typeface="OpenSans"/>
              </a:rPr>
              <a:t>data filtering, aggregation, and enhancement.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Any applications developed to process streams are called stream processing applications.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For stream processing applications based on </a:t>
            </a:r>
            <a:r>
              <a:rPr lang="en-CA" sz="1600" b="1" i="0" dirty="0">
                <a:solidFill>
                  <a:srgbClr val="333333"/>
                </a:solidFill>
                <a:effectLst/>
                <a:latin typeface="OpenSans"/>
              </a:rPr>
              <a:t>Kafka, </a:t>
            </a:r>
            <a:r>
              <a:rPr lang="en-CA" sz="1600" b="0" i="0" dirty="0">
                <a:solidFill>
                  <a:srgbClr val="333333"/>
                </a:solidFill>
                <a:effectLst/>
                <a:latin typeface="OpenSans"/>
              </a:rPr>
              <a:t>a straightforward way is to </a:t>
            </a:r>
            <a:r>
              <a:rPr lang="en-CA" sz="1600" b="1" i="0" dirty="0">
                <a:solidFill>
                  <a:srgbClr val="333333"/>
                </a:solidFill>
                <a:effectLst/>
                <a:latin typeface="OpenSans"/>
              </a:rPr>
              <a:t>implement an ad hoc data processor </a:t>
            </a:r>
            <a:r>
              <a:rPr lang="en-CA" sz="1600" b="0" i="0" u="sng" dirty="0">
                <a:solidFill>
                  <a:srgbClr val="333333"/>
                </a:solidFill>
                <a:effectLst/>
                <a:latin typeface="OpenSans"/>
              </a:rPr>
              <a:t>to read events from one topic, process them, and publish them to another topic. </a:t>
            </a:r>
          </a:p>
        </p:txBody>
      </p:sp>
    </p:spTree>
    <p:extLst>
      <p:ext uri="{BB962C8B-B14F-4D97-AF65-F5344CB8AC3E}">
        <p14:creationId xmlns:p14="http://schemas.microsoft.com/office/powerpoint/2010/main" val="80667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322F2D-6BF7-D70A-11D5-C263EE596E32}"/>
              </a:ext>
            </a:extLst>
          </p:cNvPr>
          <p:cNvSpPr txBox="1"/>
          <p:nvPr/>
        </p:nvSpPr>
        <p:spPr>
          <a:xfrm>
            <a:off x="348916" y="3619750"/>
            <a:ext cx="11843084"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Such ad hoc processors may </a:t>
            </a:r>
            <a:r>
              <a:rPr lang="en-CA" sz="1600" b="1" i="0" dirty="0">
                <a:solidFill>
                  <a:srgbClr val="333333"/>
                </a:solidFill>
                <a:effectLst/>
                <a:latin typeface="OpenSans"/>
              </a:rPr>
              <a:t>become complicated </a:t>
            </a:r>
            <a:r>
              <a:rPr lang="en-CA" sz="1600" b="0" i="0" dirty="0">
                <a:solidFill>
                  <a:srgbClr val="333333"/>
                </a:solidFill>
                <a:effectLst/>
                <a:latin typeface="OpenSans"/>
              </a:rPr>
              <a:t>if you have </a:t>
            </a:r>
            <a:r>
              <a:rPr lang="en-CA" sz="1600" b="1" i="0" dirty="0">
                <a:solidFill>
                  <a:srgbClr val="333333"/>
                </a:solidFill>
                <a:effectLst/>
                <a:latin typeface="OpenSans"/>
              </a:rPr>
              <a:t>many different topics </a:t>
            </a:r>
            <a:r>
              <a:rPr lang="en-CA" sz="1600" b="0" i="0" dirty="0">
                <a:solidFill>
                  <a:srgbClr val="333333"/>
                </a:solidFill>
                <a:effectLst/>
                <a:latin typeface="OpenSans"/>
              </a:rPr>
              <a:t>to be processed. A solution that may solve these challenges is Kafka.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provides the </a:t>
            </a:r>
            <a:r>
              <a:rPr lang="en-CA" sz="1600" b="1" i="0" dirty="0">
                <a:solidFill>
                  <a:srgbClr val="333333"/>
                </a:solidFill>
                <a:effectLst/>
                <a:latin typeface="OpenSans"/>
              </a:rPr>
              <a:t>Streams API </a:t>
            </a:r>
            <a:r>
              <a:rPr lang="en-CA" sz="1600" b="0" i="0" dirty="0">
                <a:solidFill>
                  <a:srgbClr val="333333"/>
                </a:solidFill>
                <a:effectLst/>
                <a:latin typeface="OpenSans"/>
              </a:rPr>
              <a:t>to facilitate stream processing.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Kafka Streams API is a </a:t>
            </a:r>
            <a:r>
              <a:rPr lang="en-CA" sz="1600" b="1" i="0" dirty="0">
                <a:solidFill>
                  <a:srgbClr val="333333"/>
                </a:solidFill>
                <a:effectLst/>
                <a:latin typeface="OpenSans"/>
              </a:rPr>
              <a:t>simple client library </a:t>
            </a:r>
            <a:r>
              <a:rPr lang="en-CA" sz="1600" b="0" i="0" dirty="0">
                <a:solidFill>
                  <a:srgbClr val="333333"/>
                </a:solidFill>
                <a:effectLst/>
                <a:latin typeface="OpenSans"/>
              </a:rPr>
              <a:t>aiming to facilitate data processing in event-streaming pipelines.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processes and analyzes data stored in Kafka topics, thus both the </a:t>
            </a:r>
            <a:r>
              <a:rPr lang="en-CA" sz="1600" b="1" i="0" dirty="0">
                <a:solidFill>
                  <a:srgbClr val="333333"/>
                </a:solidFill>
                <a:effectLst/>
                <a:latin typeface="OpenSans"/>
              </a:rPr>
              <a:t>input and output of the Streams API are Kafka topics.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Kafka Streams API ensures that each record will only be processed once.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And finally, it processes only one record at a time.</a:t>
            </a:r>
          </a:p>
        </p:txBody>
      </p:sp>
      <p:pic>
        <p:nvPicPr>
          <p:cNvPr id="5" name="Picture 4">
            <a:extLst>
              <a:ext uri="{FF2B5EF4-FFF2-40B4-BE49-F238E27FC236}">
                <a16:creationId xmlns:a16="http://schemas.microsoft.com/office/drawing/2014/main" id="{3310125B-0D3A-1689-9C1D-1B6B8799B3B5}"/>
              </a:ext>
            </a:extLst>
          </p:cNvPr>
          <p:cNvPicPr>
            <a:picLocks noChangeAspect="1"/>
          </p:cNvPicPr>
          <p:nvPr/>
        </p:nvPicPr>
        <p:blipFill>
          <a:blip r:embed="rId2"/>
          <a:stretch>
            <a:fillRect/>
          </a:stretch>
        </p:blipFill>
        <p:spPr>
          <a:xfrm>
            <a:off x="2534652" y="250506"/>
            <a:ext cx="6176211" cy="3369244"/>
          </a:xfrm>
          <a:prstGeom prst="rect">
            <a:avLst/>
          </a:prstGeom>
        </p:spPr>
      </p:pic>
    </p:spTree>
    <p:extLst>
      <p:ext uri="{BB962C8B-B14F-4D97-AF65-F5344CB8AC3E}">
        <p14:creationId xmlns:p14="http://schemas.microsoft.com/office/powerpoint/2010/main" val="78446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77A9B0-2697-D6EC-9B51-E3B63582599B}"/>
              </a:ext>
            </a:extLst>
          </p:cNvPr>
          <p:cNvPicPr>
            <a:picLocks noChangeAspect="1"/>
          </p:cNvPicPr>
          <p:nvPr/>
        </p:nvPicPr>
        <p:blipFill>
          <a:blip r:embed="rId2"/>
          <a:stretch>
            <a:fillRect/>
          </a:stretch>
        </p:blipFill>
        <p:spPr>
          <a:xfrm>
            <a:off x="0" y="0"/>
            <a:ext cx="7772400" cy="3759279"/>
          </a:xfrm>
          <a:prstGeom prst="rect">
            <a:avLst/>
          </a:prstGeom>
        </p:spPr>
      </p:pic>
      <p:sp>
        <p:nvSpPr>
          <p:cNvPr id="4" name="TextBox 3">
            <a:extLst>
              <a:ext uri="{FF2B5EF4-FFF2-40B4-BE49-F238E27FC236}">
                <a16:creationId xmlns:a16="http://schemas.microsoft.com/office/drawing/2014/main" id="{8DC1573E-D4E5-37E4-93F9-0E398CA96CDF}"/>
              </a:ext>
            </a:extLst>
          </p:cNvPr>
          <p:cNvSpPr txBox="1"/>
          <p:nvPr/>
        </p:nvSpPr>
        <p:spPr>
          <a:xfrm>
            <a:off x="-4010" y="3759279"/>
            <a:ext cx="12196010" cy="300883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this topology, </a:t>
            </a:r>
            <a:r>
              <a:rPr lang="en-CA" sz="1600" b="1" i="0" dirty="0">
                <a:solidFill>
                  <a:srgbClr val="333333"/>
                </a:solidFill>
                <a:effectLst/>
                <a:latin typeface="OpenSans"/>
              </a:rPr>
              <a:t>each node is a stream processor </a:t>
            </a:r>
            <a:r>
              <a:rPr lang="en-CA" sz="1600" b="0" i="0" dirty="0">
                <a:solidFill>
                  <a:srgbClr val="333333"/>
                </a:solidFill>
                <a:effectLst/>
                <a:latin typeface="OpenSans"/>
              </a:rPr>
              <a:t>which </a:t>
            </a:r>
            <a:r>
              <a:rPr lang="en-CA" sz="1600" b="0" i="0" u="sng" dirty="0">
                <a:solidFill>
                  <a:srgbClr val="333333"/>
                </a:solidFill>
                <a:effectLst/>
                <a:latin typeface="OpenSans"/>
              </a:rPr>
              <a:t>receives streams from its </a:t>
            </a:r>
            <a:r>
              <a:rPr lang="en-CA" sz="1600" b="0" i="0" u="sng" dirty="0">
                <a:solidFill>
                  <a:schemeClr val="accent1"/>
                </a:solidFill>
                <a:effectLst/>
                <a:latin typeface="OpenSans"/>
              </a:rPr>
              <a:t>upstream processor</a:t>
            </a:r>
            <a:r>
              <a:rPr lang="en-CA" sz="1600" b="0" i="0" dirty="0">
                <a:solidFill>
                  <a:srgbClr val="333333"/>
                </a:solidFill>
                <a:effectLst/>
                <a:latin typeface="OpenSans"/>
              </a:rPr>
              <a:t>, performs data t</a:t>
            </a:r>
            <a:r>
              <a:rPr lang="en-CA" sz="1600" b="0" i="0" u="sng" dirty="0">
                <a:solidFill>
                  <a:srgbClr val="333333"/>
                </a:solidFill>
                <a:effectLst/>
                <a:latin typeface="OpenSans"/>
              </a:rPr>
              <a:t>ransformations</a:t>
            </a:r>
            <a:r>
              <a:rPr lang="en-CA" sz="1600" b="0" i="0" dirty="0">
                <a:solidFill>
                  <a:srgbClr val="333333"/>
                </a:solidFill>
                <a:effectLst/>
                <a:latin typeface="OpenSans"/>
              </a:rPr>
              <a:t> such as </a:t>
            </a:r>
            <a:r>
              <a:rPr lang="en-CA" sz="1600" b="0" i="0" dirty="0">
                <a:solidFill>
                  <a:schemeClr val="accent1"/>
                </a:solidFill>
                <a:effectLst/>
                <a:latin typeface="OpenSans"/>
              </a:rPr>
              <a:t>mapping, filtering, formatting, aggregation, </a:t>
            </a:r>
            <a:r>
              <a:rPr lang="en-CA" sz="1600" b="0" i="0" dirty="0">
                <a:solidFill>
                  <a:srgbClr val="333333"/>
                </a:solidFill>
                <a:effectLst/>
                <a:latin typeface="OpenSans"/>
              </a:rPr>
              <a:t>and </a:t>
            </a:r>
            <a:r>
              <a:rPr lang="en-CA" sz="1600" b="1" i="0" dirty="0">
                <a:solidFill>
                  <a:srgbClr val="333333"/>
                </a:solidFill>
                <a:effectLst/>
                <a:latin typeface="OpenSans"/>
              </a:rPr>
              <a:t>produces output streams to its downstream stream processors</a:t>
            </a:r>
            <a:r>
              <a:rPr lang="en-CA" sz="1600" b="0" i="0" dirty="0">
                <a:solidFill>
                  <a:srgbClr val="333333"/>
                </a:solidFill>
                <a:effectLst/>
                <a:latin typeface="OpenSans"/>
              </a:rPr>
              <a: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Thus, the </a:t>
            </a:r>
            <a:r>
              <a:rPr lang="en-CA" sz="1600" b="1" i="0" dirty="0">
                <a:solidFill>
                  <a:srgbClr val="333333"/>
                </a:solidFill>
                <a:effectLst/>
                <a:latin typeface="OpenSans"/>
              </a:rPr>
              <a:t>edges</a:t>
            </a:r>
            <a:r>
              <a:rPr lang="en-CA" sz="1600" b="0" i="0" dirty="0">
                <a:solidFill>
                  <a:srgbClr val="333333"/>
                </a:solidFill>
                <a:effectLst/>
                <a:latin typeface="OpenSans"/>
              </a:rPr>
              <a:t> of the </a:t>
            </a:r>
            <a:r>
              <a:rPr lang="en-CA" sz="1600" b="1" i="0" dirty="0">
                <a:solidFill>
                  <a:srgbClr val="333333"/>
                </a:solidFill>
                <a:effectLst/>
                <a:latin typeface="OpenSans"/>
              </a:rPr>
              <a:t>graph</a:t>
            </a:r>
            <a:r>
              <a:rPr lang="en-CA" sz="1600" b="0" i="0" dirty="0">
                <a:solidFill>
                  <a:srgbClr val="333333"/>
                </a:solidFill>
                <a:effectLst/>
                <a:latin typeface="OpenSans"/>
              </a:rPr>
              <a:t> are</a:t>
            </a:r>
            <a:r>
              <a:rPr lang="en-CA" sz="1600" b="1" i="0" dirty="0">
                <a:solidFill>
                  <a:srgbClr val="333333"/>
                </a:solidFill>
                <a:effectLst/>
                <a:latin typeface="OpenSans"/>
              </a:rPr>
              <a:t> I/O streams.</a:t>
            </a:r>
            <a:r>
              <a:rPr lang="en-CA" sz="1600" b="0" i="0" dirty="0">
                <a:solidFill>
                  <a:srgbClr val="333333"/>
                </a:solidFill>
                <a:effectLst/>
                <a:latin typeface="OpenSans"/>
              </a:rPr>
              <a:t> There are two special types of processors: On the left, you can see </a:t>
            </a:r>
            <a:r>
              <a:rPr lang="en-CA" sz="1600" b="0" i="0" dirty="0">
                <a:solidFill>
                  <a:schemeClr val="accent1"/>
                </a:solidFill>
                <a:effectLst/>
                <a:latin typeface="OpenSans"/>
              </a:rPr>
              <a:t>the source processor </a:t>
            </a:r>
            <a:r>
              <a:rPr lang="en-CA" sz="1600" b="0" i="0" dirty="0">
                <a:solidFill>
                  <a:srgbClr val="333333"/>
                </a:solidFill>
                <a:effectLst/>
                <a:latin typeface="OpenSans"/>
              </a:rPr>
              <a:t>which has </a:t>
            </a:r>
            <a:r>
              <a:rPr lang="en-CA" sz="1600" b="1" i="0" dirty="0">
                <a:solidFill>
                  <a:srgbClr val="333333"/>
                </a:solidFill>
                <a:effectLst/>
                <a:latin typeface="OpenSans"/>
              </a:rPr>
              <a:t>no upstream processors.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a:t>
            </a:r>
            <a:r>
              <a:rPr lang="en-CA" sz="1600" b="1" i="0" dirty="0">
                <a:solidFill>
                  <a:srgbClr val="333333"/>
                </a:solidFill>
                <a:effectLst/>
                <a:latin typeface="OpenSans"/>
              </a:rPr>
              <a:t>source processor acts like a consumer </a:t>
            </a:r>
            <a:r>
              <a:rPr lang="en-CA" sz="1600" b="0" i="0" dirty="0">
                <a:solidFill>
                  <a:srgbClr val="333333"/>
                </a:solidFill>
                <a:effectLst/>
                <a:latin typeface="OpenSans"/>
              </a:rPr>
              <a:t>which consumes streams from Kafka topics and </a:t>
            </a:r>
            <a:r>
              <a:rPr lang="en-CA" sz="1600" b="0" i="0" u="sng" dirty="0">
                <a:solidFill>
                  <a:srgbClr val="333333"/>
                </a:solidFill>
                <a:effectLst/>
                <a:latin typeface="OpenSans"/>
              </a:rPr>
              <a:t>forwards the processed streams t</a:t>
            </a:r>
            <a:r>
              <a:rPr lang="en-CA" sz="1600" b="0" i="0" dirty="0">
                <a:solidFill>
                  <a:srgbClr val="333333"/>
                </a:solidFill>
                <a:effectLst/>
                <a:latin typeface="OpenSans"/>
              </a:rPr>
              <a:t>o its </a:t>
            </a:r>
            <a:r>
              <a:rPr lang="en-CA" sz="1600" b="1" i="0" dirty="0">
                <a:solidFill>
                  <a:srgbClr val="333333"/>
                </a:solidFill>
                <a:effectLst/>
                <a:latin typeface="OpenSans"/>
              </a:rPr>
              <a:t>downstream processors.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On the right, you can see the </a:t>
            </a:r>
            <a:r>
              <a:rPr lang="en-CA" sz="1600" b="0" i="0" dirty="0">
                <a:solidFill>
                  <a:schemeClr val="accent1"/>
                </a:solidFill>
                <a:effectLst/>
                <a:latin typeface="OpenSans"/>
              </a:rPr>
              <a:t>sink processor</a:t>
            </a:r>
            <a:r>
              <a:rPr lang="en-CA" sz="1600" b="0" i="0" dirty="0">
                <a:solidFill>
                  <a:srgbClr val="333333"/>
                </a:solidFill>
                <a:effectLst/>
                <a:latin typeface="OpenSans"/>
              </a:rPr>
              <a:t>, which </a:t>
            </a:r>
            <a:r>
              <a:rPr lang="en-CA" sz="1600" b="0" i="0" u="sng" dirty="0">
                <a:solidFill>
                  <a:srgbClr val="333333"/>
                </a:solidFill>
                <a:effectLst/>
                <a:latin typeface="OpenSans"/>
              </a:rPr>
              <a:t>has no downstream processors.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 </a:t>
            </a:r>
            <a:r>
              <a:rPr lang="en-CA" sz="1600" b="1" i="0" dirty="0">
                <a:solidFill>
                  <a:srgbClr val="333333"/>
                </a:solidFill>
                <a:effectLst/>
                <a:latin typeface="OpenSans"/>
              </a:rPr>
              <a:t>sink p</a:t>
            </a:r>
            <a:r>
              <a:rPr lang="en-CA" sz="1600" b="0" i="0" dirty="0">
                <a:solidFill>
                  <a:srgbClr val="333333"/>
                </a:solidFill>
                <a:effectLst/>
                <a:latin typeface="OpenSans"/>
              </a:rPr>
              <a:t>rocessor acts like a producer which </a:t>
            </a:r>
            <a:r>
              <a:rPr lang="en-CA" sz="1600" b="0" i="0" u="sng" dirty="0">
                <a:solidFill>
                  <a:srgbClr val="333333"/>
                </a:solidFill>
                <a:effectLst/>
                <a:latin typeface="OpenSans"/>
              </a:rPr>
              <a:t>publishes the received stream to a Kafka topic</a:t>
            </a:r>
            <a:r>
              <a:rPr lang="en-CA" sz="1600" b="0" i="0" dirty="0">
                <a:solidFill>
                  <a:srgbClr val="333333"/>
                </a:solidFill>
                <a:effectLst/>
                <a:latin typeface="OpenSans"/>
              </a:rPr>
              <a:t>.</a:t>
            </a:r>
          </a:p>
        </p:txBody>
      </p:sp>
      <p:sp>
        <p:nvSpPr>
          <p:cNvPr id="6" name="TextBox 5">
            <a:extLst>
              <a:ext uri="{FF2B5EF4-FFF2-40B4-BE49-F238E27FC236}">
                <a16:creationId xmlns:a16="http://schemas.microsoft.com/office/drawing/2014/main" id="{5AC07DAD-07D5-E521-4662-3063337F310B}"/>
              </a:ext>
            </a:extLst>
          </p:cNvPr>
          <p:cNvSpPr txBox="1"/>
          <p:nvPr/>
        </p:nvSpPr>
        <p:spPr>
          <a:xfrm>
            <a:off x="7870658" y="2450787"/>
            <a:ext cx="4223084" cy="12958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800" b="0" i="0" dirty="0">
                <a:solidFill>
                  <a:srgbClr val="333333"/>
                </a:solidFill>
                <a:effectLst/>
                <a:latin typeface="OpenSans"/>
              </a:rPr>
              <a:t>Kafka Streams API is based on a </a:t>
            </a:r>
            <a:r>
              <a:rPr lang="en-CA" sz="1800" b="1" i="0" dirty="0">
                <a:solidFill>
                  <a:srgbClr val="333333"/>
                </a:solidFill>
                <a:effectLst/>
                <a:latin typeface="OpenSans"/>
              </a:rPr>
              <a:t>computational graph </a:t>
            </a:r>
            <a:r>
              <a:rPr lang="en-CA" sz="1800" b="0" i="0" dirty="0">
                <a:solidFill>
                  <a:srgbClr val="333333"/>
                </a:solidFill>
                <a:effectLst/>
                <a:latin typeface="OpenSans"/>
              </a:rPr>
              <a:t>called a </a:t>
            </a:r>
            <a:r>
              <a:rPr lang="en-CA" sz="1800" b="1" i="0" dirty="0">
                <a:solidFill>
                  <a:srgbClr val="333333"/>
                </a:solidFill>
                <a:effectLst/>
                <a:latin typeface="OpenSans"/>
              </a:rPr>
              <a:t>stream-processing topology. </a:t>
            </a:r>
          </a:p>
        </p:txBody>
      </p:sp>
    </p:spTree>
    <p:extLst>
      <p:ext uri="{BB962C8B-B14F-4D97-AF65-F5344CB8AC3E}">
        <p14:creationId xmlns:p14="http://schemas.microsoft.com/office/powerpoint/2010/main" val="377192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CF9FFD-9B04-3901-0D4C-F585D59CFF18}"/>
              </a:ext>
            </a:extLst>
          </p:cNvPr>
          <p:cNvPicPr>
            <a:picLocks noChangeAspect="1"/>
          </p:cNvPicPr>
          <p:nvPr/>
        </p:nvPicPr>
        <p:blipFill>
          <a:blip r:embed="rId2"/>
          <a:stretch>
            <a:fillRect/>
          </a:stretch>
        </p:blipFill>
        <p:spPr>
          <a:xfrm>
            <a:off x="0" y="0"/>
            <a:ext cx="7010400" cy="3505200"/>
          </a:xfrm>
          <a:prstGeom prst="rect">
            <a:avLst/>
          </a:prstGeom>
        </p:spPr>
      </p:pic>
      <p:sp>
        <p:nvSpPr>
          <p:cNvPr id="4" name="TextBox 3">
            <a:extLst>
              <a:ext uri="{FF2B5EF4-FFF2-40B4-BE49-F238E27FC236}">
                <a16:creationId xmlns:a16="http://schemas.microsoft.com/office/drawing/2014/main" id="{63780621-3951-1CD7-7CCB-863706E94D80}"/>
              </a:ext>
            </a:extLst>
          </p:cNvPr>
          <p:cNvSpPr txBox="1"/>
          <p:nvPr/>
        </p:nvSpPr>
        <p:spPr>
          <a:xfrm>
            <a:off x="7098475" y="143977"/>
            <a:ext cx="4943104" cy="1162178"/>
          </a:xfrm>
          <a:prstGeom prst="rect">
            <a:avLst/>
          </a:prstGeom>
          <a:noFill/>
        </p:spPr>
        <p:txBody>
          <a:bodyPr wrap="square">
            <a:spAutoFit/>
          </a:bodyPr>
          <a:lstStyle/>
          <a:p>
            <a:pPr algn="l">
              <a:lnSpc>
                <a:spcPct val="150000"/>
              </a:lnSpc>
            </a:pPr>
            <a:r>
              <a:rPr lang="en-CA" sz="1600" b="1" i="0" dirty="0">
                <a:solidFill>
                  <a:srgbClr val="333333"/>
                </a:solidFill>
                <a:effectLst/>
                <a:latin typeface="OpenSans"/>
              </a:rPr>
              <a:t>Event  : </a:t>
            </a:r>
            <a:r>
              <a:rPr lang="en-CA" sz="1600" b="0" i="0" dirty="0">
                <a:solidFill>
                  <a:srgbClr val="333333"/>
                </a:solidFill>
                <a:effectLst/>
                <a:latin typeface="OpenSans"/>
              </a:rPr>
              <a:t>In the context of event streaming, an event is a </a:t>
            </a:r>
            <a:r>
              <a:rPr lang="en-CA" sz="1600" b="0" i="0" dirty="0">
                <a:solidFill>
                  <a:schemeClr val="accent2"/>
                </a:solidFill>
                <a:effectLst/>
                <a:latin typeface="OpenSans"/>
              </a:rPr>
              <a:t>type of data which describes the entity’s observable state updates over time.</a:t>
            </a:r>
          </a:p>
        </p:txBody>
      </p:sp>
      <p:sp>
        <p:nvSpPr>
          <p:cNvPr id="6" name="TextBox 5">
            <a:extLst>
              <a:ext uri="{FF2B5EF4-FFF2-40B4-BE49-F238E27FC236}">
                <a16:creationId xmlns:a16="http://schemas.microsoft.com/office/drawing/2014/main" id="{E7CFBF75-7088-CA6A-43E4-F6C7DCF24478}"/>
              </a:ext>
            </a:extLst>
          </p:cNvPr>
          <p:cNvSpPr txBox="1"/>
          <p:nvPr/>
        </p:nvSpPr>
        <p:spPr>
          <a:xfrm>
            <a:off x="127659" y="3429000"/>
            <a:ext cx="6097978" cy="337816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An Event, as a special type for data, has different formats. </a:t>
            </a:r>
          </a:p>
          <a:p>
            <a:pPr algn="l">
              <a:lnSpc>
                <a:spcPct val="150000"/>
              </a:lnSpc>
            </a:pPr>
            <a:r>
              <a:rPr lang="en-CA" sz="1600" b="0" i="0" dirty="0">
                <a:solidFill>
                  <a:srgbClr val="333333"/>
                </a:solidFill>
                <a:effectLst/>
                <a:latin typeface="OpenSans"/>
              </a:rPr>
              <a:t>Let’s have a look at the three most common formats: </a:t>
            </a:r>
          </a:p>
          <a:p>
            <a:pPr marL="342900" indent="-342900" algn="l">
              <a:lnSpc>
                <a:spcPct val="150000"/>
              </a:lnSpc>
              <a:buFont typeface="+mj-lt"/>
              <a:buAutoNum type="arabicPeriod"/>
            </a:pPr>
            <a:r>
              <a:rPr lang="en-CA" sz="1600" b="0" i="0" dirty="0">
                <a:solidFill>
                  <a:srgbClr val="333333"/>
                </a:solidFill>
                <a:effectLst/>
                <a:latin typeface="OpenSans"/>
              </a:rPr>
              <a:t>It can be as a primitive type such as a plain text, number, or date, </a:t>
            </a:r>
          </a:p>
          <a:p>
            <a:pPr marL="342900" indent="-342900" algn="l">
              <a:lnSpc>
                <a:spcPct val="150000"/>
              </a:lnSpc>
              <a:buFont typeface="+mj-lt"/>
              <a:buAutoNum type="arabicPeriod"/>
            </a:pPr>
            <a:r>
              <a:rPr lang="en-CA" sz="1600" b="0" i="0" dirty="0">
                <a:solidFill>
                  <a:srgbClr val="333333"/>
                </a:solidFill>
                <a:effectLst/>
                <a:latin typeface="OpenSans"/>
              </a:rPr>
              <a:t>an event may be in key-value format, and its value can be a primitive data type,</a:t>
            </a:r>
          </a:p>
          <a:p>
            <a:pPr marL="342900" indent="-342900" algn="l">
              <a:lnSpc>
                <a:spcPct val="150000"/>
              </a:lnSpc>
              <a:buFont typeface="+mj-lt"/>
              <a:buAutoNum type="arabicPeriod"/>
            </a:pPr>
            <a:r>
              <a:rPr lang="en-CA" sz="1600" b="0" i="0" dirty="0">
                <a:solidFill>
                  <a:srgbClr val="333333"/>
                </a:solidFill>
                <a:effectLst/>
                <a:latin typeface="OpenSans"/>
              </a:rPr>
              <a:t>complex data type like list, tuple, JSON, XML, or even bytes. For example, the coordinates tuple of a car with car_id_1. </a:t>
            </a:r>
          </a:p>
          <a:p>
            <a:pPr marL="342900" indent="-342900" algn="l">
              <a:lnSpc>
                <a:spcPct val="150000"/>
              </a:lnSpc>
              <a:buFont typeface="+mj-lt"/>
              <a:buAutoNum type="arabicPeriod"/>
            </a:pPr>
            <a:r>
              <a:rPr lang="en-CA" sz="1600" b="0" i="0" dirty="0">
                <a:solidFill>
                  <a:srgbClr val="333333"/>
                </a:solidFill>
                <a:effectLst/>
                <a:latin typeface="OpenSans"/>
              </a:rPr>
              <a:t>Also, very often, an event can be associated with a timestamp to make it time-sensitive. </a:t>
            </a:r>
          </a:p>
        </p:txBody>
      </p:sp>
      <p:pic>
        <p:nvPicPr>
          <p:cNvPr id="7" name="Picture 6">
            <a:extLst>
              <a:ext uri="{FF2B5EF4-FFF2-40B4-BE49-F238E27FC236}">
                <a16:creationId xmlns:a16="http://schemas.microsoft.com/office/drawing/2014/main" id="{1E46161B-A5BA-4B55-66AE-44D6F1A57CCE}"/>
              </a:ext>
            </a:extLst>
          </p:cNvPr>
          <p:cNvPicPr>
            <a:picLocks noChangeAspect="1"/>
          </p:cNvPicPr>
          <p:nvPr/>
        </p:nvPicPr>
        <p:blipFill>
          <a:blip r:embed="rId3"/>
          <a:stretch>
            <a:fillRect/>
          </a:stretch>
        </p:blipFill>
        <p:spPr>
          <a:xfrm>
            <a:off x="6041348" y="3705101"/>
            <a:ext cx="6150652" cy="3102068"/>
          </a:xfrm>
          <a:prstGeom prst="rect">
            <a:avLst/>
          </a:prstGeom>
        </p:spPr>
      </p:pic>
    </p:spTree>
    <p:extLst>
      <p:ext uri="{BB962C8B-B14F-4D97-AF65-F5344CB8AC3E}">
        <p14:creationId xmlns:p14="http://schemas.microsoft.com/office/powerpoint/2010/main" val="422955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7304B6-56FD-7198-55DE-4DE42F836617}"/>
              </a:ext>
            </a:extLst>
          </p:cNvPr>
          <p:cNvSpPr txBox="1"/>
          <p:nvPr/>
        </p:nvSpPr>
        <p:spPr>
          <a:xfrm>
            <a:off x="0" y="4218495"/>
            <a:ext cx="11875168"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a:t>
            </a:r>
            <a:r>
              <a:rPr lang="en-CA" sz="1600" b="1" i="0" dirty="0">
                <a:solidFill>
                  <a:srgbClr val="333333"/>
                </a:solidFill>
                <a:effectLst/>
                <a:latin typeface="OpenSans"/>
              </a:rPr>
              <a:t>re-design </a:t>
            </a:r>
            <a:r>
              <a:rPr lang="en-CA" sz="1600" b="0" i="0" dirty="0">
                <a:solidFill>
                  <a:srgbClr val="333333"/>
                </a:solidFill>
                <a:effectLst/>
                <a:latin typeface="OpenSans"/>
              </a:rPr>
              <a:t>the previous weather stream processing application with Kafka Streams API.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Suppose you have a </a:t>
            </a:r>
            <a:r>
              <a:rPr lang="en-CA" sz="1600" b="0" i="0" u="sng" dirty="0">
                <a:solidFill>
                  <a:srgbClr val="333333"/>
                </a:solidFill>
                <a:effectLst/>
                <a:latin typeface="OpenSans"/>
              </a:rPr>
              <a:t>raw weather topic and a processed weather topic </a:t>
            </a:r>
            <a:r>
              <a:rPr lang="en-CA" sz="1600" b="0" i="0" dirty="0">
                <a:solidFill>
                  <a:srgbClr val="333333"/>
                </a:solidFill>
                <a:effectLst/>
                <a:latin typeface="OpenSans"/>
              </a:rPr>
              <a:t>in Kafka.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Now</a:t>
            </a:r>
            <a:r>
              <a:rPr lang="en-CA" sz="1600" b="1" i="0" dirty="0">
                <a:solidFill>
                  <a:srgbClr val="333333"/>
                </a:solidFill>
                <a:effectLst/>
                <a:latin typeface="OpenSans"/>
              </a:rPr>
              <a:t>, instead </a:t>
            </a:r>
            <a:r>
              <a:rPr lang="en-CA" sz="1600" b="0" i="0" dirty="0">
                <a:solidFill>
                  <a:srgbClr val="333333"/>
                </a:solidFill>
                <a:effectLst/>
                <a:latin typeface="OpenSans"/>
              </a:rPr>
              <a:t>of spending a huge amount of effort </a:t>
            </a:r>
            <a:r>
              <a:rPr lang="en-CA" sz="1600" b="1" i="0" dirty="0">
                <a:solidFill>
                  <a:srgbClr val="333333"/>
                </a:solidFill>
                <a:effectLst/>
                <a:latin typeface="OpenSans"/>
              </a:rPr>
              <a:t>developing an ad hoc processor</a:t>
            </a:r>
            <a:r>
              <a:rPr lang="en-CA" sz="1600" b="0" i="0" dirty="0">
                <a:solidFill>
                  <a:srgbClr val="333333"/>
                </a:solidFill>
                <a:effectLst/>
                <a:latin typeface="OpenSans"/>
              </a:rPr>
              <a:t>, you could just </a:t>
            </a:r>
            <a:r>
              <a:rPr lang="en-CA" sz="1600" b="0" i="0" dirty="0">
                <a:solidFill>
                  <a:schemeClr val="accent1"/>
                </a:solidFill>
                <a:effectLst/>
                <a:latin typeface="OpenSans"/>
              </a:rPr>
              <a:t>plug in the Kafka Streams API here</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In the Kafka Streams topology, we have </a:t>
            </a:r>
            <a:r>
              <a:rPr lang="en-CA" sz="1600" b="1" i="0" dirty="0">
                <a:solidFill>
                  <a:srgbClr val="333333"/>
                </a:solidFill>
                <a:effectLst/>
                <a:latin typeface="OpenSans"/>
              </a:rPr>
              <a:t>three stream processors</a:t>
            </a:r>
            <a:r>
              <a:rPr lang="en-CA" sz="1600" b="0" i="0" dirty="0">
                <a:solidFill>
                  <a:srgbClr val="333333"/>
                </a:solidFill>
                <a:effectLst/>
                <a:latin typeface="OpenSans"/>
              </a:rPr>
              <a:t>: The </a:t>
            </a:r>
            <a:r>
              <a:rPr lang="en-CA" sz="1600" b="0" i="0" dirty="0">
                <a:solidFill>
                  <a:schemeClr val="accent1"/>
                </a:solidFill>
                <a:effectLst/>
                <a:latin typeface="OpenSans"/>
              </a:rPr>
              <a:t>source processor </a:t>
            </a:r>
            <a:r>
              <a:rPr lang="en-CA" sz="1600" b="0" i="0" dirty="0">
                <a:solidFill>
                  <a:srgbClr val="333333"/>
                </a:solidFill>
                <a:effectLst/>
                <a:latin typeface="OpenSans"/>
              </a:rPr>
              <a:t>that consumes raw weather streams from the raw weather topic and forwards the weather stream to the </a:t>
            </a:r>
            <a:r>
              <a:rPr lang="en-CA" sz="1600" b="1" i="0" dirty="0">
                <a:solidFill>
                  <a:schemeClr val="accent1"/>
                </a:solidFill>
                <a:effectLst/>
                <a:latin typeface="OpenSans"/>
              </a:rPr>
              <a:t>stream processor to filter </a:t>
            </a:r>
            <a:r>
              <a:rPr lang="en-CA" sz="1600" b="0" i="0" dirty="0">
                <a:solidFill>
                  <a:srgbClr val="333333"/>
                </a:solidFill>
                <a:effectLst/>
                <a:latin typeface="OpenSans"/>
              </a:rPr>
              <a:t>the stream based on </a:t>
            </a:r>
            <a:r>
              <a:rPr lang="en-CA" sz="1600" b="0" i="0" u="sng" dirty="0">
                <a:solidFill>
                  <a:srgbClr val="333333"/>
                </a:solidFill>
                <a:effectLst/>
                <a:latin typeface="OpenSans"/>
              </a:rPr>
              <a:t>high temperature.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Then, the filtered stream will be </a:t>
            </a:r>
            <a:r>
              <a:rPr lang="en-CA" sz="1600" b="1" i="0" dirty="0">
                <a:solidFill>
                  <a:schemeClr val="accent1"/>
                </a:solidFill>
                <a:effectLst/>
                <a:latin typeface="OpenSans"/>
              </a:rPr>
              <a:t>forwarded to the sink processor </a:t>
            </a:r>
            <a:r>
              <a:rPr lang="en-CA" sz="1600" b="0" i="0" dirty="0">
                <a:solidFill>
                  <a:srgbClr val="333333"/>
                </a:solidFill>
                <a:effectLst/>
                <a:latin typeface="OpenSans"/>
              </a:rPr>
              <a:t>which then publishes the output to the processed weather topic.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Concluding, this is a much </a:t>
            </a:r>
            <a:r>
              <a:rPr lang="en-CA" sz="1600" b="1" i="0" dirty="0">
                <a:solidFill>
                  <a:srgbClr val="333333"/>
                </a:solidFill>
                <a:effectLst/>
                <a:latin typeface="OpenSans"/>
              </a:rPr>
              <a:t>simpler design </a:t>
            </a:r>
            <a:r>
              <a:rPr lang="en-CA" sz="1600" b="0" i="0" dirty="0">
                <a:solidFill>
                  <a:srgbClr val="333333"/>
                </a:solidFill>
                <a:effectLst/>
                <a:latin typeface="OpenSans"/>
              </a:rPr>
              <a:t>than an ad hoc data processor, especially if you have many different topics to be processed.</a:t>
            </a:r>
          </a:p>
        </p:txBody>
      </p:sp>
      <p:pic>
        <p:nvPicPr>
          <p:cNvPr id="4" name="Picture 3">
            <a:extLst>
              <a:ext uri="{FF2B5EF4-FFF2-40B4-BE49-F238E27FC236}">
                <a16:creationId xmlns:a16="http://schemas.microsoft.com/office/drawing/2014/main" id="{FE7D3991-7535-CDF1-03D1-A16D341DE559}"/>
              </a:ext>
            </a:extLst>
          </p:cNvPr>
          <p:cNvPicPr>
            <a:picLocks noChangeAspect="1"/>
          </p:cNvPicPr>
          <p:nvPr/>
        </p:nvPicPr>
        <p:blipFill>
          <a:blip r:embed="rId2"/>
          <a:stretch>
            <a:fillRect/>
          </a:stretch>
        </p:blipFill>
        <p:spPr>
          <a:xfrm>
            <a:off x="1945105" y="337808"/>
            <a:ext cx="7772400" cy="3880687"/>
          </a:xfrm>
          <a:prstGeom prst="rect">
            <a:avLst/>
          </a:prstGeom>
        </p:spPr>
      </p:pic>
    </p:spTree>
    <p:extLst>
      <p:ext uri="{BB962C8B-B14F-4D97-AF65-F5344CB8AC3E}">
        <p14:creationId xmlns:p14="http://schemas.microsoft.com/office/powerpoint/2010/main" val="2030954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585D49-468C-BBBC-B7CC-A7A90729148C}"/>
              </a:ext>
            </a:extLst>
          </p:cNvPr>
          <p:cNvPicPr>
            <a:picLocks noChangeAspect="1"/>
          </p:cNvPicPr>
          <p:nvPr/>
        </p:nvPicPr>
        <p:blipFill>
          <a:blip r:embed="rId2"/>
          <a:stretch>
            <a:fillRect/>
          </a:stretch>
        </p:blipFill>
        <p:spPr>
          <a:xfrm>
            <a:off x="2209800" y="1423585"/>
            <a:ext cx="7772400" cy="4010830"/>
          </a:xfrm>
          <a:prstGeom prst="rect">
            <a:avLst/>
          </a:prstGeom>
        </p:spPr>
      </p:pic>
    </p:spTree>
    <p:extLst>
      <p:ext uri="{BB962C8B-B14F-4D97-AF65-F5344CB8AC3E}">
        <p14:creationId xmlns:p14="http://schemas.microsoft.com/office/powerpoint/2010/main" val="718962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703C6-F2D9-05FC-3E1D-D6EA78F6072F}"/>
              </a:ext>
            </a:extLst>
          </p:cNvPr>
          <p:cNvSpPr txBox="1"/>
          <p:nvPr/>
        </p:nvSpPr>
        <p:spPr>
          <a:xfrm>
            <a:off x="324853" y="751344"/>
            <a:ext cx="11032958" cy="5035353"/>
          </a:xfrm>
          <a:prstGeom prst="rect">
            <a:avLst/>
          </a:prstGeom>
          <a:noFill/>
        </p:spPr>
        <p:txBody>
          <a:bodyPr wrap="square">
            <a:spAutoFit/>
          </a:bodyPr>
          <a:lstStyle/>
          <a:p>
            <a:pPr algn="l">
              <a:lnSpc>
                <a:spcPct val="150000"/>
              </a:lnSpc>
            </a:pPr>
            <a:r>
              <a:rPr lang="en-CA" b="1" i="0" dirty="0">
                <a:solidFill>
                  <a:srgbClr val="1F1F1F"/>
                </a:solidFill>
                <a:effectLst/>
                <a:latin typeface="OpenSans"/>
              </a:rPr>
              <a:t>Summary &amp; Highlights</a:t>
            </a:r>
          </a:p>
          <a:p>
            <a:pPr algn="l">
              <a:lnSpc>
                <a:spcPct val="150000"/>
              </a:lnSpc>
            </a:pPr>
            <a:r>
              <a:rPr lang="en-CA" b="0" i="0" dirty="0">
                <a:solidFill>
                  <a:srgbClr val="1F1F1F"/>
                </a:solidFill>
                <a:effectLst/>
                <a:latin typeface="var(--cds-font-family-source-sans-pro)"/>
              </a:rPr>
              <a:t>Congratulations! You have completed this module. At this point, you know: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An event stream represents entities’ status updates over time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The main components of an ESP are Event broker, Event storage, Analytic, and Query Engine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Apache Kafka is a very popular open-source ESP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Popular Kafka service providers include Confluent Cloud, IBM Event Stream, and Amazon MSK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The core components of Kafka are brokers, topics, partitions, replications, producers, and consumers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The Kafka-console-consumer manages consumers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Kafka Streams API is a simple client library supporting you with data processing in event streaming pipelines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A stream processor receives, transforms, and forwards the processed stream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Kafka Streams API uses a computational graph </a:t>
            </a:r>
          </a:p>
          <a:p>
            <a:pPr algn="l">
              <a:lnSpc>
                <a:spcPct val="150000"/>
              </a:lnSpc>
              <a:buFont typeface="Arial" panose="020B0604020202020204" pitchFamily="34" charset="0"/>
              <a:buChar char="•"/>
            </a:pPr>
            <a:r>
              <a:rPr lang="en-CA" b="0" i="0" dirty="0">
                <a:solidFill>
                  <a:srgbClr val="1F1F1F"/>
                </a:solidFill>
                <a:effectLst/>
                <a:latin typeface="var(--cds-font-family-source-sans-pro)"/>
              </a:rPr>
              <a:t>There are two special types of processors in the topology: The source processor and the sink processor</a:t>
            </a:r>
          </a:p>
        </p:txBody>
      </p:sp>
    </p:spTree>
    <p:extLst>
      <p:ext uri="{BB962C8B-B14F-4D97-AF65-F5344CB8AC3E}">
        <p14:creationId xmlns:p14="http://schemas.microsoft.com/office/powerpoint/2010/main" val="98122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F95D90-3970-6F07-B9C4-7EC0F0CB23C5}"/>
              </a:ext>
            </a:extLst>
          </p:cNvPr>
          <p:cNvPicPr>
            <a:picLocks noChangeAspect="1"/>
          </p:cNvPicPr>
          <p:nvPr/>
        </p:nvPicPr>
        <p:blipFill>
          <a:blip r:embed="rId2"/>
          <a:stretch>
            <a:fillRect/>
          </a:stretch>
        </p:blipFill>
        <p:spPr>
          <a:xfrm>
            <a:off x="0" y="0"/>
            <a:ext cx="6183923" cy="6858000"/>
          </a:xfrm>
          <a:prstGeom prst="rect">
            <a:avLst/>
          </a:prstGeom>
        </p:spPr>
      </p:pic>
      <p:pic>
        <p:nvPicPr>
          <p:cNvPr id="3" name="Picture 2">
            <a:extLst>
              <a:ext uri="{FF2B5EF4-FFF2-40B4-BE49-F238E27FC236}">
                <a16:creationId xmlns:a16="http://schemas.microsoft.com/office/drawing/2014/main" id="{9071D6F0-41BF-25C0-B1C7-396CA2BDF2F6}"/>
              </a:ext>
            </a:extLst>
          </p:cNvPr>
          <p:cNvPicPr>
            <a:picLocks noChangeAspect="1"/>
          </p:cNvPicPr>
          <p:nvPr/>
        </p:nvPicPr>
        <p:blipFill>
          <a:blip r:embed="rId3"/>
          <a:stretch>
            <a:fillRect/>
          </a:stretch>
        </p:blipFill>
        <p:spPr>
          <a:xfrm>
            <a:off x="6096000" y="-1"/>
            <a:ext cx="6096000" cy="6713621"/>
          </a:xfrm>
          <a:prstGeom prst="rect">
            <a:avLst/>
          </a:prstGeom>
        </p:spPr>
      </p:pic>
    </p:spTree>
    <p:extLst>
      <p:ext uri="{BB962C8B-B14F-4D97-AF65-F5344CB8AC3E}">
        <p14:creationId xmlns:p14="http://schemas.microsoft.com/office/powerpoint/2010/main" val="3281429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D3344F-2847-50F7-029F-F665D8583F63}"/>
              </a:ext>
            </a:extLst>
          </p:cNvPr>
          <p:cNvSpPr txBox="1"/>
          <p:nvPr/>
        </p:nvSpPr>
        <p:spPr>
          <a:xfrm>
            <a:off x="194508" y="2588836"/>
            <a:ext cx="11802979" cy="4185761"/>
          </a:xfrm>
          <a:prstGeom prst="rect">
            <a:avLst/>
          </a:prstGeom>
          <a:noFill/>
        </p:spPr>
        <p:txBody>
          <a:bodyPr wrap="square">
            <a:spAutoFit/>
          </a:bodyPr>
          <a:lstStyle/>
          <a:p>
            <a:r>
              <a:rPr lang="en-US" sz="1400" dirty="0"/>
              <a:t>Of the most common formats for event streams, both the key-value format and the key-value format with a timestamp can be considered as either primitive or complex data types. Let's break it down:</a:t>
            </a:r>
          </a:p>
          <a:p>
            <a:endParaRPr lang="en-US" sz="1400" dirty="0"/>
          </a:p>
          <a:p>
            <a:r>
              <a:rPr lang="en-US" sz="1400" dirty="0"/>
              <a:t>1. Key-value format: This format represents events as a collection of key-value pairs. Each event consists of one or more key-value pairs, where the keys represent different attributes or properties of the entity, and the values provide the corresponding values for those attributes. In this format, both the keys and values can be of primitive data types (e.g., string, integer, </a:t>
            </a:r>
            <a:r>
              <a:rPr lang="en-US" sz="1400" dirty="0" err="1"/>
              <a:t>boolean</a:t>
            </a:r>
            <a:r>
              <a:rPr lang="en-US" sz="1400" dirty="0"/>
              <a:t>, etc.) or complex data types (e.g., nested structures, arrays, etc.).</a:t>
            </a:r>
          </a:p>
          <a:p>
            <a:endParaRPr lang="en-US" sz="1400" dirty="0"/>
          </a:p>
          <a:p>
            <a:r>
              <a:rPr lang="en-US" sz="1400" dirty="0"/>
              <a:t>2. Primitive format: This format represents events using primitive data types only. Each event is a single value that represents the current state or status of the entity. The value can be a primitive data type such as a string, integer, </a:t>
            </a:r>
            <a:r>
              <a:rPr lang="en-US" sz="1400" dirty="0" err="1"/>
              <a:t>boolean</a:t>
            </a:r>
            <a:r>
              <a:rPr lang="en-US" sz="1400" dirty="0"/>
              <a:t>, or any other basic data type.</a:t>
            </a:r>
          </a:p>
          <a:p>
            <a:endParaRPr lang="en-US" sz="1400" dirty="0"/>
          </a:p>
          <a:p>
            <a:r>
              <a:rPr lang="en-US" sz="1400" dirty="0"/>
              <a:t>3. Complex format: This format represents events using complex data types. Each event can have a structure that contains multiple attributes, nested objects, arrays, or other complex data structures to capture detailed information about the entity's status. The structure can be defined using schemas or data models.</a:t>
            </a:r>
          </a:p>
          <a:p>
            <a:endParaRPr lang="en-US" sz="1400" dirty="0"/>
          </a:p>
          <a:p>
            <a:r>
              <a:rPr lang="en-US" sz="1400" dirty="0"/>
              <a:t>4. Key-value with a timestamp: This format extends the key-value format by including a timestamp along with each key-value pair. The timestamp represents the time at which the event occurred or was recorded. It helps in tracking the chronological order of events. Similar to the key-value format, both the keys and values in this format can be either primitive or complex data types.</a:t>
            </a:r>
          </a:p>
          <a:p>
            <a:endParaRPr lang="en-US" sz="1400" dirty="0"/>
          </a:p>
          <a:p>
            <a:r>
              <a:rPr lang="en-US" sz="1400" dirty="0"/>
              <a:t>Therefore, the key-value format, key-value with a timestamp format, and complex format can all be considered as common formats for event streams and can involve both primitive and complex data types. The primitive format, on the other hand, is limited to primitive data types only.</a:t>
            </a:r>
          </a:p>
        </p:txBody>
      </p:sp>
      <p:sp>
        <p:nvSpPr>
          <p:cNvPr id="5" name="TextBox 4">
            <a:extLst>
              <a:ext uri="{FF2B5EF4-FFF2-40B4-BE49-F238E27FC236}">
                <a16:creationId xmlns:a16="http://schemas.microsoft.com/office/drawing/2014/main" id="{7BDC1B0D-A7E6-CD72-0602-1FB165A5D2D8}"/>
              </a:ext>
            </a:extLst>
          </p:cNvPr>
          <p:cNvSpPr txBox="1"/>
          <p:nvPr/>
        </p:nvSpPr>
        <p:spPr>
          <a:xfrm>
            <a:off x="194509" y="223863"/>
            <a:ext cx="11802979" cy="1815882"/>
          </a:xfrm>
          <a:prstGeom prst="rect">
            <a:avLst/>
          </a:prstGeom>
          <a:noFill/>
        </p:spPr>
        <p:txBody>
          <a:bodyPr wrap="square">
            <a:spAutoFit/>
          </a:bodyPr>
          <a:lstStyle/>
          <a:p>
            <a:r>
              <a:rPr lang="en-CA" sz="1600" b="0" i="0" u="none" strike="noStrike" dirty="0">
                <a:solidFill>
                  <a:schemeClr val="accent1"/>
                </a:solidFill>
                <a:effectLst/>
                <a:latin typeface="Söhne"/>
              </a:rPr>
              <a:t>1.Event streams represent entity status updates over time. Events have different formats, which of the most common formats can be either a primitive or complex data type? (multiple answers) </a:t>
            </a:r>
          </a:p>
          <a:p>
            <a:endParaRPr lang="en-CA" sz="1600" b="0" i="0" u="none" strike="noStrike" dirty="0">
              <a:solidFill>
                <a:schemeClr val="accent1"/>
              </a:solidFill>
              <a:effectLst/>
              <a:latin typeface="Söhne"/>
            </a:endParaRPr>
          </a:p>
          <a:p>
            <a:r>
              <a:rPr lang="en-CA" sz="1600" b="0" i="0" u="none" strike="noStrike" dirty="0">
                <a:solidFill>
                  <a:schemeClr val="accent1"/>
                </a:solidFill>
                <a:effectLst/>
                <a:latin typeface="Söhne"/>
              </a:rPr>
              <a:t>Key-value format </a:t>
            </a:r>
          </a:p>
          <a:p>
            <a:r>
              <a:rPr lang="en-CA" sz="1600" b="0" i="0" u="none" strike="noStrike" dirty="0">
                <a:solidFill>
                  <a:schemeClr val="accent1"/>
                </a:solidFill>
                <a:effectLst/>
                <a:latin typeface="Söhne"/>
              </a:rPr>
              <a:t>Primitive format </a:t>
            </a:r>
            <a:endParaRPr lang="en-CA" sz="1600" dirty="0">
              <a:solidFill>
                <a:schemeClr val="accent1"/>
              </a:solidFill>
              <a:latin typeface="Söhne"/>
            </a:endParaRPr>
          </a:p>
          <a:p>
            <a:r>
              <a:rPr lang="en-CA" sz="1600" b="0" i="0" u="none" strike="noStrike" dirty="0">
                <a:solidFill>
                  <a:schemeClr val="accent1"/>
                </a:solidFill>
                <a:effectLst/>
                <a:latin typeface="Söhne"/>
              </a:rPr>
              <a:t>Complex format </a:t>
            </a:r>
          </a:p>
          <a:p>
            <a:r>
              <a:rPr lang="en-CA" sz="1600" b="0" i="0" u="none" strike="noStrike" dirty="0">
                <a:solidFill>
                  <a:schemeClr val="accent1"/>
                </a:solidFill>
                <a:effectLst/>
                <a:latin typeface="Söhne"/>
              </a:rPr>
              <a:t>Key-value with a timestamp</a:t>
            </a:r>
            <a:endParaRPr lang="en-US" sz="1600" dirty="0">
              <a:solidFill>
                <a:schemeClr val="accent1"/>
              </a:solidFill>
            </a:endParaRPr>
          </a:p>
        </p:txBody>
      </p:sp>
    </p:spTree>
    <p:extLst>
      <p:ext uri="{BB962C8B-B14F-4D97-AF65-F5344CB8AC3E}">
        <p14:creationId xmlns:p14="http://schemas.microsoft.com/office/powerpoint/2010/main" val="1180920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8023F2-88F1-5402-9A05-6D68D09D2C45}"/>
              </a:ext>
            </a:extLst>
          </p:cNvPr>
          <p:cNvSpPr txBox="1"/>
          <p:nvPr/>
        </p:nvSpPr>
        <p:spPr>
          <a:xfrm>
            <a:off x="174457" y="176009"/>
            <a:ext cx="6100010" cy="1754326"/>
          </a:xfrm>
          <a:prstGeom prst="rect">
            <a:avLst/>
          </a:prstGeom>
          <a:noFill/>
        </p:spPr>
        <p:txBody>
          <a:bodyPr wrap="square">
            <a:spAutoFit/>
          </a:bodyPr>
          <a:lstStyle/>
          <a:p>
            <a:r>
              <a:rPr lang="en-CA" b="0" i="0" u="none" strike="noStrike" dirty="0">
                <a:solidFill>
                  <a:schemeClr val="accent1"/>
                </a:solidFill>
                <a:effectLst/>
                <a:latin typeface="Söhne"/>
              </a:rPr>
              <a:t>2 Which of the following describes event streaming? </a:t>
            </a:r>
          </a:p>
          <a:p>
            <a:endParaRPr lang="en-CA" dirty="0">
              <a:solidFill>
                <a:schemeClr val="accent1"/>
              </a:solidFill>
              <a:latin typeface="Söhne"/>
            </a:endParaRPr>
          </a:p>
          <a:p>
            <a:r>
              <a:rPr lang="en-CA" b="0" i="0" u="none" strike="noStrike" dirty="0">
                <a:solidFill>
                  <a:schemeClr val="accent1"/>
                </a:solidFill>
                <a:effectLst/>
                <a:latin typeface="Söhne"/>
              </a:rPr>
              <a:t>External database </a:t>
            </a:r>
          </a:p>
          <a:p>
            <a:r>
              <a:rPr lang="en-CA" b="0" i="0" u="none" strike="noStrike" dirty="0">
                <a:solidFill>
                  <a:schemeClr val="accent1"/>
                </a:solidFill>
                <a:effectLst/>
                <a:latin typeface="Söhne"/>
              </a:rPr>
              <a:t>Observable state updates over time</a:t>
            </a:r>
          </a:p>
          <a:p>
            <a:r>
              <a:rPr lang="en-CA" b="0" i="0" u="none" strike="noStrike" dirty="0">
                <a:solidFill>
                  <a:schemeClr val="accent1"/>
                </a:solidFill>
                <a:effectLst/>
                <a:latin typeface="Söhne"/>
              </a:rPr>
              <a:t>Continuous event transportation </a:t>
            </a:r>
          </a:p>
          <a:p>
            <a:r>
              <a:rPr lang="en-CA" b="0" i="0" u="none" strike="noStrike" dirty="0">
                <a:solidFill>
                  <a:schemeClr val="accent1"/>
                </a:solidFill>
                <a:effectLst/>
                <a:latin typeface="Söhne"/>
              </a:rPr>
              <a:t>Large event volume</a:t>
            </a:r>
            <a:endParaRPr lang="en-US" dirty="0">
              <a:solidFill>
                <a:schemeClr val="accent1"/>
              </a:solidFill>
            </a:endParaRPr>
          </a:p>
        </p:txBody>
      </p:sp>
      <p:sp>
        <p:nvSpPr>
          <p:cNvPr id="5" name="TextBox 4">
            <a:extLst>
              <a:ext uri="{FF2B5EF4-FFF2-40B4-BE49-F238E27FC236}">
                <a16:creationId xmlns:a16="http://schemas.microsoft.com/office/drawing/2014/main" id="{BA1BFAA3-1701-F85C-3D3D-11D6EEA786E8}"/>
              </a:ext>
            </a:extLst>
          </p:cNvPr>
          <p:cNvSpPr txBox="1"/>
          <p:nvPr/>
        </p:nvSpPr>
        <p:spPr>
          <a:xfrm>
            <a:off x="251660" y="3234093"/>
            <a:ext cx="11688679" cy="3539430"/>
          </a:xfrm>
          <a:prstGeom prst="rect">
            <a:avLst/>
          </a:prstGeom>
          <a:noFill/>
        </p:spPr>
        <p:txBody>
          <a:bodyPr wrap="square">
            <a:spAutoFit/>
          </a:bodyPr>
          <a:lstStyle/>
          <a:p>
            <a:r>
              <a:rPr lang="en-US" sz="1400" dirty="0"/>
              <a:t>The description that best fits event streaming is "Observable state updates over time."</a:t>
            </a:r>
          </a:p>
          <a:p>
            <a:endParaRPr lang="en-US" sz="1400" dirty="0"/>
          </a:p>
          <a:p>
            <a:r>
              <a:rPr lang="en-US" sz="1400" dirty="0"/>
              <a:t>Event streaming refers to the practice of capturing and processing a continuous stream of events or updates from various sources in real-time. These events represent changes or updates in the state of different entities or systems. Event streaming enables the observation and analysis of these state updates as they occur, allowing applications and systems to react and make decisions based on the most recent information.</a:t>
            </a:r>
          </a:p>
          <a:p>
            <a:endParaRPr lang="en-US" sz="1400" dirty="0"/>
          </a:p>
          <a:p>
            <a:r>
              <a:rPr lang="en-US" sz="1400" dirty="0"/>
              <a:t>While the other options may be associated with event streaming in some contexts, they do not fully capture the essence of event streaming:</a:t>
            </a:r>
          </a:p>
          <a:p>
            <a:endParaRPr lang="en-US" sz="1400" dirty="0"/>
          </a:p>
          <a:p>
            <a:r>
              <a:rPr lang="en-US" sz="1400" dirty="0"/>
              <a:t>- External database: Event streaming can involve capturing events from external databases, but it is not limited to just databases. It encompasses a wider range of data sources and systems.</a:t>
            </a:r>
          </a:p>
          <a:p>
            <a:r>
              <a:rPr lang="en-US" sz="1400" dirty="0"/>
              <a:t>  </a:t>
            </a:r>
          </a:p>
          <a:p>
            <a:r>
              <a:rPr lang="en-US" sz="1400" dirty="0"/>
              <a:t>- Continuous event transportation: Continuous event transportation is a component of event streaming, as it involves the movement of events from producers to consumers in real-time. However, it does not fully encapsulate the concept of event streaming itself.</a:t>
            </a:r>
          </a:p>
          <a:p>
            <a:r>
              <a:rPr lang="en-US" sz="1400" dirty="0"/>
              <a:t>  </a:t>
            </a:r>
          </a:p>
          <a:p>
            <a:r>
              <a:rPr lang="en-US" sz="1400" dirty="0"/>
              <a:t>- Large event volume: Event streaming can indeed involve a large volume of events, especially in scenarios where there are high-frequency updates or when dealing with massive streams of data. However, the volume of events is not the defining characteristic of event streaming.</a:t>
            </a:r>
          </a:p>
        </p:txBody>
      </p:sp>
    </p:spTree>
    <p:extLst>
      <p:ext uri="{BB962C8B-B14F-4D97-AF65-F5344CB8AC3E}">
        <p14:creationId xmlns:p14="http://schemas.microsoft.com/office/powerpoint/2010/main" val="3113935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4DB10C-CB99-A3EF-2FE4-20EE052A235C}"/>
              </a:ext>
            </a:extLst>
          </p:cNvPr>
          <p:cNvSpPr txBox="1"/>
          <p:nvPr/>
        </p:nvSpPr>
        <p:spPr>
          <a:xfrm>
            <a:off x="306805" y="0"/>
            <a:ext cx="11712742" cy="1477328"/>
          </a:xfrm>
          <a:prstGeom prst="rect">
            <a:avLst/>
          </a:prstGeom>
          <a:noFill/>
        </p:spPr>
        <p:txBody>
          <a:bodyPr wrap="square">
            <a:spAutoFit/>
          </a:bodyPr>
          <a:lstStyle/>
          <a:p>
            <a:r>
              <a:rPr lang="en-CA" b="0" i="0" u="none" strike="noStrike" dirty="0">
                <a:solidFill>
                  <a:schemeClr val="accent1"/>
                </a:solidFill>
                <a:effectLst/>
                <a:latin typeface="Söhne"/>
              </a:rPr>
              <a:t>4.How does Kafka increase fault-tolerance and throughput? choose one </a:t>
            </a:r>
          </a:p>
          <a:p>
            <a:r>
              <a:rPr lang="en-CA" b="0" i="0" u="none" strike="noStrike" dirty="0">
                <a:solidFill>
                  <a:schemeClr val="accent1"/>
                </a:solidFill>
                <a:effectLst/>
                <a:latin typeface="Söhne"/>
              </a:rPr>
              <a:t>Topic partitions and replications</a:t>
            </a:r>
          </a:p>
          <a:p>
            <a:r>
              <a:rPr lang="en-CA" b="0" i="0" u="none" strike="noStrike" dirty="0">
                <a:solidFill>
                  <a:schemeClr val="accent1"/>
                </a:solidFill>
                <a:effectLst/>
                <a:latin typeface="Söhne"/>
              </a:rPr>
              <a:t> Keys</a:t>
            </a:r>
          </a:p>
          <a:p>
            <a:r>
              <a:rPr lang="en-CA" b="0" i="0" u="none" strike="noStrike" dirty="0">
                <a:solidFill>
                  <a:schemeClr val="accent1"/>
                </a:solidFill>
                <a:effectLst/>
                <a:latin typeface="Söhne"/>
              </a:rPr>
              <a:t> Indexes</a:t>
            </a:r>
          </a:p>
          <a:p>
            <a:r>
              <a:rPr lang="en-CA" b="0" i="0" u="none" strike="noStrike" dirty="0">
                <a:solidFill>
                  <a:schemeClr val="accent1"/>
                </a:solidFill>
                <a:effectLst/>
                <a:latin typeface="Söhne"/>
              </a:rPr>
              <a:t> Maps</a:t>
            </a:r>
            <a:endParaRPr lang="en-US" dirty="0">
              <a:solidFill>
                <a:schemeClr val="accent1"/>
              </a:solidFill>
            </a:endParaRPr>
          </a:p>
        </p:txBody>
      </p:sp>
      <p:sp>
        <p:nvSpPr>
          <p:cNvPr id="5" name="TextBox 4">
            <a:extLst>
              <a:ext uri="{FF2B5EF4-FFF2-40B4-BE49-F238E27FC236}">
                <a16:creationId xmlns:a16="http://schemas.microsoft.com/office/drawing/2014/main" id="{CA69E9CE-A117-575A-CD6D-C7872A5C4AA0}"/>
              </a:ext>
            </a:extLst>
          </p:cNvPr>
          <p:cNvSpPr txBox="1"/>
          <p:nvPr/>
        </p:nvSpPr>
        <p:spPr>
          <a:xfrm>
            <a:off x="162426" y="1880404"/>
            <a:ext cx="11712742" cy="4185761"/>
          </a:xfrm>
          <a:prstGeom prst="rect">
            <a:avLst/>
          </a:prstGeom>
          <a:noFill/>
        </p:spPr>
        <p:txBody>
          <a:bodyPr wrap="square">
            <a:spAutoFit/>
          </a:bodyPr>
          <a:lstStyle/>
          <a:p>
            <a:r>
              <a:rPr lang="en-US" sz="1400" dirty="0"/>
              <a:t>Apache Kafka increases fault-tolerance and throughput through "topic partitions and replications."</a:t>
            </a:r>
          </a:p>
          <a:p>
            <a:endParaRPr lang="en-US" sz="1400" dirty="0"/>
          </a:p>
          <a:p>
            <a:r>
              <a:rPr lang="en-US" sz="1400" dirty="0"/>
              <a:t>In Kafka, a topic can be divided into multiple partitions, and each partition is replicated across multiple brokers. This partitioning and replication strategy provides several benefits:</a:t>
            </a:r>
          </a:p>
          <a:p>
            <a:endParaRPr lang="en-US" sz="1400" dirty="0"/>
          </a:p>
          <a:p>
            <a:r>
              <a:rPr lang="en-US" sz="1400" dirty="0"/>
              <a:t>1. Fault-tolerance: By dividing a topic into partitions and replicating them, Kafka ensures that even if some brokers or partitions experience failures, the system can continue to operate without data loss. Replicas can serve as backups and take over in case of failures. This fault-tolerant design helps maintain high availability and reliability.</a:t>
            </a:r>
          </a:p>
          <a:p>
            <a:endParaRPr lang="en-US" sz="1400" dirty="0"/>
          </a:p>
          <a:p>
            <a:r>
              <a:rPr lang="en-US" sz="1400" dirty="0"/>
              <a:t>2. Scalability and throughput: Topic partitions allow Kafka to distribute the load across multiple brokers and enable parallel processing of messages. Each partition can be assigned to a different broker, allowing for concurrent processing. This distributed architecture allows Kafka to handle large volumes of data and provide high throughput.</a:t>
            </a:r>
          </a:p>
          <a:p>
            <a:endParaRPr lang="en-US" sz="1400" dirty="0"/>
          </a:p>
          <a:p>
            <a:r>
              <a:rPr lang="en-US" sz="1400" dirty="0"/>
              <a:t>3. Parallelism and consumer scalability: With topic partitions, Kafka allows multiple consumers to read from different partitions concurrently. This parallel consumption capability enables high scalability for consumer applications, as each consumer can process a subset of partitions independently, increasing overall throughput.</a:t>
            </a:r>
          </a:p>
          <a:p>
            <a:endParaRPr lang="en-US" sz="1400" dirty="0"/>
          </a:p>
          <a:p>
            <a:r>
              <a:rPr lang="en-US" sz="1400" dirty="0"/>
              <a:t>In summary, the use of topic partitions and replications in Apache Kafka enhances fault-tolerance by providing redundancy and resilience to failures, while also increasing throughput by enabling parallel processing and distributed consumption of messages.</a:t>
            </a:r>
          </a:p>
        </p:txBody>
      </p:sp>
    </p:spTree>
    <p:extLst>
      <p:ext uri="{BB962C8B-B14F-4D97-AF65-F5344CB8AC3E}">
        <p14:creationId xmlns:p14="http://schemas.microsoft.com/office/powerpoint/2010/main" val="1881539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4D9FDD-1483-642E-F78A-5A55E17581D0}"/>
              </a:ext>
            </a:extLst>
          </p:cNvPr>
          <p:cNvSpPr txBox="1"/>
          <p:nvPr/>
        </p:nvSpPr>
        <p:spPr>
          <a:xfrm>
            <a:off x="-1" y="145521"/>
            <a:ext cx="12031579" cy="2031325"/>
          </a:xfrm>
          <a:prstGeom prst="rect">
            <a:avLst/>
          </a:prstGeom>
          <a:noFill/>
        </p:spPr>
        <p:txBody>
          <a:bodyPr wrap="square">
            <a:spAutoFit/>
          </a:bodyPr>
          <a:lstStyle/>
          <a:p>
            <a:r>
              <a:rPr lang="en-CA" b="0" i="0" u="none" strike="noStrike" dirty="0">
                <a:solidFill>
                  <a:schemeClr val="accent1"/>
                </a:solidFill>
                <a:effectLst/>
                <a:latin typeface="Söhne"/>
              </a:rPr>
              <a:t>5. The ad hoc processors that perform stream processing can become complicated. The Kafka Streams API helps solve this complication. How does the Streams API help stream processing? (multiple answers) </a:t>
            </a:r>
          </a:p>
          <a:p>
            <a:endParaRPr lang="en-CA" dirty="0">
              <a:solidFill>
                <a:schemeClr val="accent1"/>
              </a:solidFill>
              <a:latin typeface="Söhne"/>
            </a:endParaRPr>
          </a:p>
          <a:p>
            <a:r>
              <a:rPr lang="en-CA" b="0" i="0" u="none" strike="noStrike" dirty="0">
                <a:solidFill>
                  <a:schemeClr val="accent1"/>
                </a:solidFill>
                <a:effectLst/>
                <a:latin typeface="Söhne"/>
              </a:rPr>
              <a:t>Processes one record at a time </a:t>
            </a:r>
          </a:p>
          <a:p>
            <a:r>
              <a:rPr lang="en-CA" b="0" i="0" u="none" strike="noStrike" dirty="0">
                <a:solidFill>
                  <a:schemeClr val="accent1"/>
                </a:solidFill>
                <a:effectLst/>
                <a:latin typeface="Söhne"/>
              </a:rPr>
              <a:t>Provides client library </a:t>
            </a:r>
          </a:p>
          <a:p>
            <a:r>
              <a:rPr lang="en-CA" b="0" i="0" u="none" strike="noStrike" dirty="0">
                <a:solidFill>
                  <a:schemeClr val="accent1"/>
                </a:solidFill>
                <a:effectLst/>
                <a:latin typeface="Söhne"/>
              </a:rPr>
              <a:t>Scripts for CLI </a:t>
            </a:r>
          </a:p>
          <a:p>
            <a:r>
              <a:rPr lang="en-CA" b="0" i="0" u="none" strike="noStrike" dirty="0">
                <a:solidFill>
                  <a:schemeClr val="accent1"/>
                </a:solidFill>
                <a:effectLst/>
                <a:latin typeface="Söhne"/>
              </a:rPr>
              <a:t>Processes and analyzes data</a:t>
            </a:r>
            <a:endParaRPr lang="en-US" dirty="0">
              <a:solidFill>
                <a:schemeClr val="accent1"/>
              </a:solidFill>
            </a:endParaRPr>
          </a:p>
        </p:txBody>
      </p:sp>
      <p:sp>
        <p:nvSpPr>
          <p:cNvPr id="5" name="TextBox 4">
            <a:extLst>
              <a:ext uri="{FF2B5EF4-FFF2-40B4-BE49-F238E27FC236}">
                <a16:creationId xmlns:a16="http://schemas.microsoft.com/office/drawing/2014/main" id="{2418C30E-BBA4-93F2-2102-55E7C89D3EF1}"/>
              </a:ext>
            </a:extLst>
          </p:cNvPr>
          <p:cNvSpPr txBox="1"/>
          <p:nvPr/>
        </p:nvSpPr>
        <p:spPr>
          <a:xfrm>
            <a:off x="80210" y="2887682"/>
            <a:ext cx="11871156" cy="3970318"/>
          </a:xfrm>
          <a:prstGeom prst="rect">
            <a:avLst/>
          </a:prstGeom>
          <a:noFill/>
        </p:spPr>
        <p:txBody>
          <a:bodyPr wrap="square">
            <a:spAutoFit/>
          </a:bodyPr>
          <a:lstStyle/>
          <a:p>
            <a:r>
              <a:rPr lang="en-US" sz="1400" dirty="0"/>
              <a:t>The Kafka Streams API helps with stream processing by providing the following benefits:</a:t>
            </a:r>
          </a:p>
          <a:p>
            <a:endParaRPr lang="en-US" sz="1400" dirty="0"/>
          </a:p>
          <a:p>
            <a:r>
              <a:rPr lang="en-US" sz="1400" dirty="0"/>
              <a:t>1. Processes one record at a time: The Streams API allows processing of individual records from Kafka topics in a streaming fashion. It provides the ability to handle each record independently, enabling real-time processing and analysis of data as it arrives.</a:t>
            </a:r>
          </a:p>
          <a:p>
            <a:endParaRPr lang="en-US" sz="1400" dirty="0"/>
          </a:p>
          <a:p>
            <a:r>
              <a:rPr lang="en-US" sz="1400" dirty="0"/>
              <a:t>2. Provides client library: The Streams API is a client library provided by Apache Kafka. It simplifies the development of stream processing applications by providing a high-level abstraction layer and a set of easy-to-use APIs. This helps developers focus on business logic rather than dealing with low-level details of stream processing.</a:t>
            </a:r>
          </a:p>
          <a:p>
            <a:endParaRPr lang="en-US" sz="1400" dirty="0"/>
          </a:p>
          <a:p>
            <a:r>
              <a:rPr lang="en-US" sz="1400" dirty="0"/>
              <a:t>3. Processes and analyzes data: The Streams API facilitates the processing and analysis of data streams. It supports various operations such as filtering, mapping, aggregating, joining, and windowing. These operations can be used to transform and analyze the incoming data in real-time, enabling tasks like data enrichment, pattern detection, or complex analytics.</a:t>
            </a:r>
          </a:p>
          <a:p>
            <a:endParaRPr lang="en-US" sz="1400" dirty="0"/>
          </a:p>
          <a:p>
            <a:r>
              <a:rPr lang="en-US" sz="1400" dirty="0"/>
              <a:t>The option "Scripts for CLI" is not directly related to the Kafka Streams API. While Kafka does provide a command-line interface (CLI) for administrative tasks, such as topic management and cluster configuration, it is not specifically tied to the Streams API.</a:t>
            </a:r>
          </a:p>
          <a:p>
            <a:endParaRPr lang="en-US" sz="1400" dirty="0"/>
          </a:p>
          <a:p>
            <a:r>
              <a:rPr lang="en-US" sz="1400" dirty="0"/>
              <a:t>In summary, the Kafka Streams API helps streamline the development and execution of stream processing applications by allowing processing of individual records, providing a client library for simplified development, and enabling data processing and analysis in real-time.</a:t>
            </a:r>
          </a:p>
        </p:txBody>
      </p:sp>
    </p:spTree>
    <p:extLst>
      <p:ext uri="{BB962C8B-B14F-4D97-AF65-F5344CB8AC3E}">
        <p14:creationId xmlns:p14="http://schemas.microsoft.com/office/powerpoint/2010/main" val="67390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D9FB20-7CB7-01D1-91AD-97978E5C5277}"/>
              </a:ext>
            </a:extLst>
          </p:cNvPr>
          <p:cNvSpPr txBox="1"/>
          <p:nvPr/>
        </p:nvSpPr>
        <p:spPr>
          <a:xfrm>
            <a:off x="158337" y="4074515"/>
            <a:ext cx="11875325" cy="263950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Suppose we have one event source such as a group of sensors, a monitoring device, a database, or a running application.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This event source may continuously generate a large event volume at a short time interval or nearly real-time.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Those real-time events need to be properly transported to an event destination such as a file system, another external database, or an application.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continuous event transportation between an event source and an event destination is called event streaming.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After all you have learned about ETL so far, you may think that to implement such an ETL process between one event source to one event destination should be straightforward.</a:t>
            </a:r>
          </a:p>
        </p:txBody>
      </p:sp>
      <p:pic>
        <p:nvPicPr>
          <p:cNvPr id="4" name="Picture 3">
            <a:extLst>
              <a:ext uri="{FF2B5EF4-FFF2-40B4-BE49-F238E27FC236}">
                <a16:creationId xmlns:a16="http://schemas.microsoft.com/office/drawing/2014/main" id="{5544864F-7E7D-E095-FC52-9981464F20A5}"/>
              </a:ext>
            </a:extLst>
          </p:cNvPr>
          <p:cNvPicPr>
            <a:picLocks noChangeAspect="1"/>
          </p:cNvPicPr>
          <p:nvPr/>
        </p:nvPicPr>
        <p:blipFill>
          <a:blip r:embed="rId2"/>
          <a:stretch>
            <a:fillRect/>
          </a:stretch>
        </p:blipFill>
        <p:spPr>
          <a:xfrm>
            <a:off x="2569027" y="302912"/>
            <a:ext cx="7053943" cy="3534969"/>
          </a:xfrm>
          <a:prstGeom prst="rect">
            <a:avLst/>
          </a:prstGeom>
        </p:spPr>
      </p:pic>
    </p:spTree>
    <p:extLst>
      <p:ext uri="{BB962C8B-B14F-4D97-AF65-F5344CB8AC3E}">
        <p14:creationId xmlns:p14="http://schemas.microsoft.com/office/powerpoint/2010/main" val="969995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A6A2B9-D0C2-1839-EC0B-018EB5020543}"/>
              </a:ext>
            </a:extLst>
          </p:cNvPr>
          <p:cNvSpPr txBox="1"/>
          <p:nvPr/>
        </p:nvSpPr>
        <p:spPr>
          <a:xfrm>
            <a:off x="188026" y="3244318"/>
            <a:ext cx="11815948" cy="361368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you may think that to implement such an ETL process between one event source to one event destination should be straightforward.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However, what if we have multiple different event sources and destinations?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In a real-world scenario, event streaming can be really complicated with multiple distributed event sources and destinations, as data transfer </a:t>
            </a:r>
            <a:r>
              <a:rPr lang="en-CA" sz="1400" b="1" i="0" dirty="0">
                <a:solidFill>
                  <a:srgbClr val="333333"/>
                </a:solidFill>
                <a:effectLst/>
                <a:latin typeface="OpenSans"/>
              </a:rPr>
              <a:t>pipelines may be based on different communication protocols such as: </a:t>
            </a:r>
          </a:p>
          <a:p>
            <a:pPr marL="342900" indent="-342900" algn="l">
              <a:lnSpc>
                <a:spcPct val="150000"/>
              </a:lnSpc>
              <a:buFont typeface="+mj-lt"/>
              <a:buAutoNum type="arabicPeriod"/>
            </a:pPr>
            <a:r>
              <a:rPr lang="en-CA" sz="1400" b="0" i="0" dirty="0">
                <a:solidFill>
                  <a:srgbClr val="333333"/>
                </a:solidFill>
                <a:effectLst/>
                <a:latin typeface="OpenSans"/>
              </a:rPr>
              <a:t>FTP: File Transfer Protocol </a:t>
            </a:r>
          </a:p>
          <a:p>
            <a:pPr marL="342900" indent="-342900" algn="l">
              <a:lnSpc>
                <a:spcPct val="150000"/>
              </a:lnSpc>
              <a:buFont typeface="+mj-lt"/>
              <a:buAutoNum type="arabicPeriod"/>
            </a:pPr>
            <a:r>
              <a:rPr lang="en-CA" sz="1400" b="0" i="0" dirty="0">
                <a:solidFill>
                  <a:srgbClr val="333333"/>
                </a:solidFill>
                <a:effectLst/>
                <a:latin typeface="OpenSans"/>
              </a:rPr>
              <a:t>HTTP: Hypertext Transfer Protocol </a:t>
            </a:r>
          </a:p>
          <a:p>
            <a:pPr marL="342900" indent="-342900" algn="l">
              <a:lnSpc>
                <a:spcPct val="150000"/>
              </a:lnSpc>
              <a:buFont typeface="+mj-lt"/>
              <a:buAutoNum type="arabicPeriod"/>
            </a:pPr>
            <a:r>
              <a:rPr lang="en-CA" sz="1400" b="0" i="0" dirty="0">
                <a:solidFill>
                  <a:srgbClr val="333333"/>
                </a:solidFill>
                <a:effectLst/>
                <a:latin typeface="OpenSans"/>
              </a:rPr>
              <a:t>JDBC: Java Database Connectivity </a:t>
            </a:r>
          </a:p>
          <a:p>
            <a:pPr marL="342900" indent="-342900" algn="l">
              <a:lnSpc>
                <a:spcPct val="150000"/>
              </a:lnSpc>
              <a:buFont typeface="+mj-lt"/>
              <a:buAutoNum type="arabicPeriod"/>
            </a:pPr>
            <a:r>
              <a:rPr lang="en-CA" sz="1400" b="0" i="0" dirty="0">
                <a:solidFill>
                  <a:srgbClr val="333333"/>
                </a:solidFill>
                <a:effectLst/>
                <a:latin typeface="OpenSans"/>
              </a:rPr>
              <a:t>SCP: Secure copy. 			And so on. </a:t>
            </a:r>
          </a:p>
          <a:p>
            <a:pPr marL="285750" indent="-285750" algn="l">
              <a:lnSpc>
                <a:spcPct val="150000"/>
              </a:lnSpc>
              <a:buFont typeface="Arial" panose="020B0604020202020204" pitchFamily="34" charset="0"/>
              <a:buChar char="•"/>
            </a:pPr>
            <a:r>
              <a:rPr lang="en-CA" sz="1400" b="0" i="0" dirty="0">
                <a:solidFill>
                  <a:schemeClr val="accent2"/>
                </a:solidFill>
                <a:effectLst/>
                <a:latin typeface="OpenSans"/>
              </a:rPr>
              <a:t>An event destination can also be an event source simultaneously. </a:t>
            </a:r>
            <a:r>
              <a:rPr lang="en-CA" sz="1400" b="0" i="0" dirty="0">
                <a:solidFill>
                  <a:srgbClr val="333333"/>
                </a:solidFill>
                <a:effectLst/>
                <a:latin typeface="OpenSans"/>
              </a:rPr>
              <a:t>For example, one application could receive an event stream and process it, then transport the processed results as an event stream to another destination. </a:t>
            </a:r>
          </a:p>
          <a:p>
            <a:pPr marL="285750" indent="-285750" algn="l">
              <a:lnSpc>
                <a:spcPct val="150000"/>
              </a:lnSpc>
              <a:buFont typeface="Arial" panose="020B0604020202020204" pitchFamily="34" charset="0"/>
              <a:buChar char="•"/>
            </a:pPr>
            <a:r>
              <a:rPr lang="en-CA" sz="1400" b="0" i="0" dirty="0">
                <a:solidFill>
                  <a:srgbClr val="333333"/>
                </a:solidFill>
                <a:effectLst/>
                <a:latin typeface="OpenSans"/>
              </a:rPr>
              <a:t>To </a:t>
            </a:r>
            <a:r>
              <a:rPr lang="en-CA" sz="1400" b="1" i="0" dirty="0">
                <a:solidFill>
                  <a:srgbClr val="333333"/>
                </a:solidFill>
                <a:effectLst/>
                <a:latin typeface="OpenSans"/>
              </a:rPr>
              <a:t>overcome such a challenge of handling different event sources and destinations</a:t>
            </a:r>
            <a:r>
              <a:rPr lang="en-CA" sz="1400" b="0" i="0" dirty="0">
                <a:solidFill>
                  <a:srgbClr val="333333"/>
                </a:solidFill>
                <a:effectLst/>
                <a:latin typeface="OpenSans"/>
              </a:rPr>
              <a:t>, we will need to employ </a:t>
            </a:r>
            <a:r>
              <a:rPr lang="en-CA" sz="1400" b="0" i="0" dirty="0">
                <a:solidFill>
                  <a:schemeClr val="accent2"/>
                </a:solidFill>
                <a:effectLst/>
                <a:latin typeface="OpenSans"/>
              </a:rPr>
              <a:t>the Event Stream Platform, or ESP</a:t>
            </a:r>
            <a:r>
              <a:rPr lang="en-CA" sz="1400" b="0" i="0" dirty="0">
                <a:solidFill>
                  <a:srgbClr val="333333"/>
                </a:solidFill>
                <a:effectLst/>
                <a:latin typeface="OpenSans"/>
              </a:rPr>
              <a:t>.</a:t>
            </a:r>
          </a:p>
        </p:txBody>
      </p:sp>
      <p:pic>
        <p:nvPicPr>
          <p:cNvPr id="4" name="Picture 3">
            <a:extLst>
              <a:ext uri="{FF2B5EF4-FFF2-40B4-BE49-F238E27FC236}">
                <a16:creationId xmlns:a16="http://schemas.microsoft.com/office/drawing/2014/main" id="{790DFFA6-38C3-BA54-23C0-B2B00169B90D}"/>
              </a:ext>
            </a:extLst>
          </p:cNvPr>
          <p:cNvPicPr>
            <a:picLocks noChangeAspect="1"/>
          </p:cNvPicPr>
          <p:nvPr/>
        </p:nvPicPr>
        <p:blipFill>
          <a:blip r:embed="rId2"/>
          <a:stretch>
            <a:fillRect/>
          </a:stretch>
        </p:blipFill>
        <p:spPr>
          <a:xfrm>
            <a:off x="3313214" y="40770"/>
            <a:ext cx="6258298" cy="3203548"/>
          </a:xfrm>
          <a:prstGeom prst="rect">
            <a:avLst/>
          </a:prstGeom>
        </p:spPr>
      </p:pic>
    </p:spTree>
    <p:extLst>
      <p:ext uri="{BB962C8B-B14F-4D97-AF65-F5344CB8AC3E}">
        <p14:creationId xmlns:p14="http://schemas.microsoft.com/office/powerpoint/2010/main" val="1689321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A899E4-F0DA-D379-0671-BAEB968EACD2}"/>
              </a:ext>
            </a:extLst>
          </p:cNvPr>
          <p:cNvSpPr txBox="1"/>
          <p:nvPr/>
        </p:nvSpPr>
        <p:spPr>
          <a:xfrm>
            <a:off x="280554" y="4322618"/>
            <a:ext cx="11808527"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An </a:t>
            </a:r>
            <a:r>
              <a:rPr lang="en-CA" b="1" i="0" dirty="0">
                <a:solidFill>
                  <a:srgbClr val="333333"/>
                </a:solidFill>
                <a:effectLst/>
                <a:latin typeface="OpenSans"/>
              </a:rPr>
              <a:t>ESP </a:t>
            </a:r>
            <a:r>
              <a:rPr lang="en-CA" b="0" i="0" dirty="0">
                <a:solidFill>
                  <a:srgbClr val="333333"/>
                </a:solidFill>
                <a:effectLst/>
                <a:latin typeface="OpenSans"/>
              </a:rPr>
              <a:t>acts as a </a:t>
            </a:r>
            <a:r>
              <a:rPr lang="en-CA" b="1" i="0" dirty="0">
                <a:solidFill>
                  <a:srgbClr val="333333"/>
                </a:solidFill>
                <a:effectLst/>
                <a:latin typeface="OpenSans"/>
              </a:rPr>
              <a:t>middle layer</a:t>
            </a:r>
            <a:r>
              <a:rPr lang="en-CA" b="0" i="0" dirty="0">
                <a:solidFill>
                  <a:srgbClr val="333333"/>
                </a:solidFill>
                <a:effectLst/>
                <a:latin typeface="OpenSans"/>
              </a:rPr>
              <a:t> </a:t>
            </a:r>
            <a:r>
              <a:rPr lang="en-CA" b="0" i="0" u="sng" dirty="0">
                <a:solidFill>
                  <a:srgbClr val="333333"/>
                </a:solidFill>
                <a:effectLst/>
                <a:latin typeface="OpenSans"/>
              </a:rPr>
              <a:t>among various event sources and destinations</a:t>
            </a:r>
            <a:r>
              <a:rPr lang="en-CA" b="0" i="0" dirty="0">
                <a:solidFill>
                  <a:srgbClr val="333333"/>
                </a:solidFill>
                <a:effectLst/>
                <a:latin typeface="OpenSans"/>
              </a:rPr>
              <a:t> and provides a unified interface for handling </a:t>
            </a:r>
            <a:r>
              <a:rPr lang="en-CA" b="1" i="0" dirty="0">
                <a:solidFill>
                  <a:srgbClr val="333333"/>
                </a:solidFill>
                <a:effectLst/>
                <a:latin typeface="OpenSans"/>
              </a:rPr>
              <a:t>event-based ETL</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As such, all event sources only need to send events to an ESP instead of sending them to the individual event destination.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On the other side, event destinations only need to subscribe to an ESP, and just consume the events sent from the ESP instead of the individual event source.</a:t>
            </a:r>
          </a:p>
        </p:txBody>
      </p:sp>
      <p:pic>
        <p:nvPicPr>
          <p:cNvPr id="4" name="Picture 3">
            <a:extLst>
              <a:ext uri="{FF2B5EF4-FFF2-40B4-BE49-F238E27FC236}">
                <a16:creationId xmlns:a16="http://schemas.microsoft.com/office/drawing/2014/main" id="{2C5C44A8-C241-277D-FF13-AB2323378CAC}"/>
              </a:ext>
            </a:extLst>
          </p:cNvPr>
          <p:cNvPicPr>
            <a:picLocks noChangeAspect="1"/>
          </p:cNvPicPr>
          <p:nvPr/>
        </p:nvPicPr>
        <p:blipFill>
          <a:blip r:embed="rId2"/>
          <a:stretch>
            <a:fillRect/>
          </a:stretch>
        </p:blipFill>
        <p:spPr>
          <a:xfrm>
            <a:off x="2055421" y="249382"/>
            <a:ext cx="7741678" cy="4073236"/>
          </a:xfrm>
          <a:prstGeom prst="rect">
            <a:avLst/>
          </a:prstGeom>
        </p:spPr>
      </p:pic>
    </p:spTree>
    <p:extLst>
      <p:ext uri="{BB962C8B-B14F-4D97-AF65-F5344CB8AC3E}">
        <p14:creationId xmlns:p14="http://schemas.microsoft.com/office/powerpoint/2010/main" val="133544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5EFD68-2818-72DC-4EFC-18EA2C1CC3D4}"/>
              </a:ext>
            </a:extLst>
          </p:cNvPr>
          <p:cNvSpPr txBox="1"/>
          <p:nvPr/>
        </p:nvSpPr>
        <p:spPr>
          <a:xfrm>
            <a:off x="110837" y="3407573"/>
            <a:ext cx="11970326" cy="295786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333333"/>
                </a:solidFill>
                <a:effectLst/>
                <a:latin typeface="OpenSans"/>
              </a:rPr>
              <a:t>Different ESPs may have different architectures and components.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Here we show you some common components included in most ESP systems.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first and foremost core component is the </a:t>
            </a:r>
            <a:r>
              <a:rPr lang="en-CA" b="1" i="0" dirty="0">
                <a:solidFill>
                  <a:srgbClr val="333333"/>
                </a:solidFill>
                <a:effectLst/>
                <a:latin typeface="OpenSans"/>
              </a:rPr>
              <a:t>Event broker, </a:t>
            </a:r>
            <a:r>
              <a:rPr lang="en-CA" b="0" i="0" dirty="0">
                <a:solidFill>
                  <a:srgbClr val="333333"/>
                </a:solidFill>
                <a:effectLst/>
                <a:latin typeface="OpenSans"/>
              </a:rPr>
              <a:t>which is </a:t>
            </a:r>
            <a:r>
              <a:rPr lang="en-CA" b="0" i="0" dirty="0">
                <a:solidFill>
                  <a:schemeClr val="accent2"/>
                </a:solidFill>
                <a:effectLst/>
                <a:latin typeface="OpenSans"/>
              </a:rPr>
              <a:t>designed to receive and consume events</a:t>
            </a:r>
            <a:r>
              <a:rPr lang="en-CA"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second common component of an ESP is </a:t>
            </a:r>
            <a:r>
              <a:rPr lang="en-CA" b="1" i="0" dirty="0">
                <a:solidFill>
                  <a:srgbClr val="333333"/>
                </a:solidFill>
                <a:effectLst/>
                <a:latin typeface="OpenSans"/>
              </a:rPr>
              <a:t>Event Storage</a:t>
            </a:r>
            <a:r>
              <a:rPr lang="en-CA" b="0" i="0" dirty="0">
                <a:solidFill>
                  <a:srgbClr val="333333"/>
                </a:solidFill>
                <a:effectLst/>
                <a:latin typeface="OpenSans"/>
              </a:rPr>
              <a:t>, which is </a:t>
            </a:r>
            <a:r>
              <a:rPr lang="en-CA" b="0" i="0" dirty="0">
                <a:solidFill>
                  <a:schemeClr val="accent2"/>
                </a:solidFill>
                <a:effectLst/>
                <a:latin typeface="OpenSans"/>
              </a:rPr>
              <a:t>used for storing events being received from event sources.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Accordingly, event destinations do not need to synchronize with event sources, and stored events can be retrieved at will. </a:t>
            </a:r>
          </a:p>
          <a:p>
            <a:pPr marL="285750" indent="-285750" algn="l">
              <a:lnSpc>
                <a:spcPct val="150000"/>
              </a:lnSpc>
              <a:buFont typeface="Arial" panose="020B0604020202020204" pitchFamily="34" charset="0"/>
              <a:buChar char="•"/>
            </a:pPr>
            <a:r>
              <a:rPr lang="en-CA" b="0" i="0" dirty="0">
                <a:solidFill>
                  <a:srgbClr val="333333"/>
                </a:solidFill>
                <a:effectLst/>
                <a:latin typeface="OpenSans"/>
              </a:rPr>
              <a:t>The third common component is the </a:t>
            </a:r>
            <a:r>
              <a:rPr lang="en-CA" b="1" i="0" dirty="0">
                <a:solidFill>
                  <a:srgbClr val="333333"/>
                </a:solidFill>
                <a:effectLst/>
                <a:latin typeface="OpenSans"/>
              </a:rPr>
              <a:t>Analytic and Query Engine </a:t>
            </a:r>
            <a:r>
              <a:rPr lang="en-CA" b="0" i="0" dirty="0">
                <a:solidFill>
                  <a:srgbClr val="333333"/>
                </a:solidFill>
                <a:effectLst/>
                <a:latin typeface="OpenSans"/>
              </a:rPr>
              <a:t>which is used for </a:t>
            </a:r>
            <a:r>
              <a:rPr lang="en-CA" b="0" i="0" dirty="0">
                <a:solidFill>
                  <a:schemeClr val="accent2"/>
                </a:solidFill>
                <a:effectLst/>
                <a:latin typeface="OpenSans"/>
              </a:rPr>
              <a:t>querying and analyzing the stored events</a:t>
            </a:r>
            <a:r>
              <a:rPr lang="en-CA" b="0" i="0" dirty="0">
                <a:solidFill>
                  <a:srgbClr val="333333"/>
                </a:solidFill>
                <a:effectLst/>
                <a:latin typeface="OpenSans"/>
              </a:rPr>
              <a:t>.</a:t>
            </a:r>
          </a:p>
        </p:txBody>
      </p:sp>
      <p:pic>
        <p:nvPicPr>
          <p:cNvPr id="4" name="Picture 3">
            <a:extLst>
              <a:ext uri="{FF2B5EF4-FFF2-40B4-BE49-F238E27FC236}">
                <a16:creationId xmlns:a16="http://schemas.microsoft.com/office/drawing/2014/main" id="{298A6BB6-9C3F-A925-E28E-149F91C52E3D}"/>
              </a:ext>
            </a:extLst>
          </p:cNvPr>
          <p:cNvPicPr>
            <a:picLocks noChangeAspect="1"/>
          </p:cNvPicPr>
          <p:nvPr/>
        </p:nvPicPr>
        <p:blipFill>
          <a:blip r:embed="rId2"/>
          <a:stretch>
            <a:fillRect/>
          </a:stretch>
        </p:blipFill>
        <p:spPr>
          <a:xfrm>
            <a:off x="2945081" y="0"/>
            <a:ext cx="6075630" cy="3268038"/>
          </a:xfrm>
          <a:prstGeom prst="rect">
            <a:avLst/>
          </a:prstGeom>
        </p:spPr>
      </p:pic>
      <p:sp>
        <p:nvSpPr>
          <p:cNvPr id="5" name="TextBox 4">
            <a:extLst>
              <a:ext uri="{FF2B5EF4-FFF2-40B4-BE49-F238E27FC236}">
                <a16:creationId xmlns:a16="http://schemas.microsoft.com/office/drawing/2014/main" id="{3FCB977B-B24D-4A82-030D-FC6C0D86B306}"/>
              </a:ext>
            </a:extLst>
          </p:cNvPr>
          <p:cNvSpPr txBox="1"/>
          <p:nvPr/>
        </p:nvSpPr>
        <p:spPr>
          <a:xfrm>
            <a:off x="9559636" y="178130"/>
            <a:ext cx="2574231" cy="369332"/>
          </a:xfrm>
          <a:prstGeom prst="rect">
            <a:avLst/>
          </a:prstGeom>
          <a:noFill/>
        </p:spPr>
        <p:txBody>
          <a:bodyPr wrap="none" rtlCol="0">
            <a:spAutoFit/>
          </a:bodyPr>
          <a:lstStyle/>
          <a:p>
            <a:r>
              <a:rPr lang="en-US" dirty="0"/>
              <a:t>Event Streaming Platform</a:t>
            </a:r>
          </a:p>
        </p:txBody>
      </p:sp>
    </p:spTree>
    <p:extLst>
      <p:ext uri="{BB962C8B-B14F-4D97-AF65-F5344CB8AC3E}">
        <p14:creationId xmlns:p14="http://schemas.microsoft.com/office/powerpoint/2010/main" val="833719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A338B6-1D61-302D-68C1-0B21161ABF37}"/>
              </a:ext>
            </a:extLst>
          </p:cNvPr>
          <p:cNvSpPr txBox="1"/>
          <p:nvPr/>
        </p:nvSpPr>
        <p:spPr>
          <a:xfrm>
            <a:off x="138544" y="3492471"/>
            <a:ext cx="12053456" cy="351185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Let’s have a look at the Event broker, which is the core component of an ESP.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It normally contains </a:t>
            </a:r>
            <a:r>
              <a:rPr lang="en-CA" sz="1600" b="0" i="0" dirty="0">
                <a:solidFill>
                  <a:schemeClr val="accent2"/>
                </a:solidFill>
                <a:effectLst/>
                <a:latin typeface="OpenSans"/>
              </a:rPr>
              <a:t>three sub-components</a:t>
            </a:r>
            <a:r>
              <a:rPr lang="en-CA" sz="1600" b="0" i="0" dirty="0">
                <a:solidFill>
                  <a:srgbClr val="333333"/>
                </a:solidFill>
                <a:effectLst/>
                <a:latin typeface="OpenSans"/>
              </a:rPr>
              <a:t>: </a:t>
            </a:r>
            <a:r>
              <a:rPr lang="en-CA" sz="1600" b="1" i="0" dirty="0" err="1">
                <a:solidFill>
                  <a:srgbClr val="333333"/>
                </a:solidFill>
                <a:effectLst/>
                <a:latin typeface="OpenSans"/>
              </a:rPr>
              <a:t>ingester</a:t>
            </a:r>
            <a:r>
              <a:rPr lang="en-CA" sz="1600" b="1" i="0" dirty="0">
                <a:solidFill>
                  <a:srgbClr val="333333"/>
                </a:solidFill>
                <a:effectLst/>
                <a:latin typeface="OpenSans"/>
              </a:rPr>
              <a:t>, processor, and consumption.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t>
            </a:r>
            <a:r>
              <a:rPr lang="en-CA" sz="1600" b="1" i="0" dirty="0" err="1">
                <a:solidFill>
                  <a:srgbClr val="333333"/>
                </a:solidFill>
                <a:effectLst/>
                <a:latin typeface="OpenSans"/>
              </a:rPr>
              <a:t>ingester</a:t>
            </a:r>
            <a:r>
              <a:rPr lang="en-CA" sz="1600" b="0" i="0" dirty="0">
                <a:solidFill>
                  <a:srgbClr val="333333"/>
                </a:solidFill>
                <a:effectLst/>
                <a:latin typeface="OpenSans"/>
              </a:rPr>
              <a:t> is designed to </a:t>
            </a:r>
            <a:r>
              <a:rPr lang="en-CA" sz="1600" b="0" i="0" u="sng" dirty="0">
                <a:solidFill>
                  <a:srgbClr val="333333"/>
                </a:solidFill>
                <a:effectLst/>
                <a:latin typeface="OpenSans"/>
              </a:rPr>
              <a:t>efficiently receive events from various event sources</a:t>
            </a:r>
            <a:r>
              <a:rPr lang="en-CA" sz="1600" b="0" i="0" dirty="0">
                <a:solidFill>
                  <a:srgbClr val="333333"/>
                </a:solidFill>
                <a:effectLst/>
                <a:latin typeface="OpenSans"/>
              </a:rPr>
              <a:t>.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t>
            </a:r>
            <a:r>
              <a:rPr lang="en-CA" sz="1600" b="1" i="0" dirty="0">
                <a:solidFill>
                  <a:srgbClr val="333333"/>
                </a:solidFill>
                <a:effectLst/>
                <a:latin typeface="OpenSans"/>
              </a:rPr>
              <a:t>processor </a:t>
            </a:r>
            <a:r>
              <a:rPr lang="en-CA" sz="1600" b="0" i="0" dirty="0">
                <a:solidFill>
                  <a:schemeClr val="accent2"/>
                </a:solidFill>
                <a:effectLst/>
                <a:latin typeface="OpenSans"/>
              </a:rPr>
              <a:t>performs operations </a:t>
            </a:r>
            <a:r>
              <a:rPr lang="en-CA" sz="1600" b="0" i="0" dirty="0">
                <a:solidFill>
                  <a:srgbClr val="333333"/>
                </a:solidFill>
                <a:effectLst/>
                <a:latin typeface="OpenSans"/>
              </a:rPr>
              <a:t>on data such as </a:t>
            </a:r>
            <a:r>
              <a:rPr lang="en-CA" sz="1600" b="0" i="0" u="sng" dirty="0">
                <a:solidFill>
                  <a:srgbClr val="333333"/>
                </a:solidFill>
                <a:effectLst/>
                <a:latin typeface="OpenSans"/>
              </a:rPr>
              <a:t>serializing and deserializing; compressing and decompressing; encryption and decryption</a:t>
            </a:r>
            <a:r>
              <a:rPr lang="en-CA" sz="1600" b="0" i="0" dirty="0">
                <a:solidFill>
                  <a:srgbClr val="333333"/>
                </a:solidFill>
                <a:effectLst/>
                <a:latin typeface="OpenSans"/>
              </a:rPr>
              <a:t>; and so 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 </a:t>
            </a:r>
            <a:r>
              <a:rPr lang="en-CA" sz="1600" b="1" i="0" dirty="0">
                <a:solidFill>
                  <a:srgbClr val="333333"/>
                </a:solidFill>
                <a:effectLst/>
                <a:latin typeface="OpenSans"/>
              </a:rPr>
              <a:t>consumption component </a:t>
            </a:r>
            <a:r>
              <a:rPr lang="en-CA" sz="1600" b="0" i="0" dirty="0">
                <a:solidFill>
                  <a:srgbClr val="333333"/>
                </a:solidFill>
                <a:effectLst/>
                <a:latin typeface="OpenSans"/>
              </a:rPr>
              <a:t>retrieves events from event storage and efficiently </a:t>
            </a:r>
            <a:r>
              <a:rPr lang="en-CA" sz="1600" b="0" i="0" u="sng" dirty="0">
                <a:solidFill>
                  <a:srgbClr val="333333"/>
                </a:solidFill>
                <a:effectLst/>
                <a:latin typeface="OpenSans"/>
              </a:rPr>
              <a:t>distributes them to subscribed event destinations.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There are many ESP solutions, including: </a:t>
            </a:r>
            <a:r>
              <a:rPr lang="en-CA" sz="1600" b="1" i="0" dirty="0">
                <a:solidFill>
                  <a:srgbClr val="333333"/>
                </a:solidFill>
                <a:effectLst/>
                <a:latin typeface="OpenSans"/>
              </a:rPr>
              <a:t>Apache Kafka 		Amazon Kinesis		Apache </a:t>
            </a:r>
            <a:r>
              <a:rPr lang="en-CA" sz="1600" b="1" i="0" dirty="0" err="1">
                <a:solidFill>
                  <a:srgbClr val="333333"/>
                </a:solidFill>
                <a:effectLst/>
                <a:latin typeface="OpenSans"/>
              </a:rPr>
              <a:t>Flink</a:t>
            </a:r>
            <a:r>
              <a:rPr lang="en-CA" sz="1600" b="1" dirty="0">
                <a:solidFill>
                  <a:srgbClr val="333333"/>
                </a:solidFill>
                <a:latin typeface="OpenSans"/>
              </a:rPr>
              <a:t>		</a:t>
            </a:r>
            <a:r>
              <a:rPr lang="en-CA" sz="1600" b="1" i="0" dirty="0">
                <a:solidFill>
                  <a:srgbClr val="333333"/>
                </a:solidFill>
                <a:effectLst/>
                <a:latin typeface="OpenSans"/>
              </a:rPr>
              <a:t>Apache Spark		Apache Storm </a:t>
            </a:r>
            <a:r>
              <a:rPr lang="en-CA" sz="1600" b="0" i="0" dirty="0">
                <a:solidFill>
                  <a:srgbClr val="333333"/>
                </a:solidFill>
                <a:effectLst/>
                <a:latin typeface="OpenSans"/>
              </a:rPr>
              <a:t>and more such as </a:t>
            </a:r>
            <a:r>
              <a:rPr lang="en-CA" sz="1600" b="1" i="0" dirty="0">
                <a:solidFill>
                  <a:srgbClr val="333333"/>
                </a:solidFill>
                <a:effectLst/>
                <a:latin typeface="OpenSans"/>
              </a:rPr>
              <a:t>Logstash in Elastic Stack</a:t>
            </a:r>
            <a:r>
              <a:rPr lang="en-CA" sz="1600" b="0" i="0" dirty="0">
                <a:solidFill>
                  <a:srgbClr val="333333"/>
                </a:solidFill>
                <a:effectLst/>
                <a:latin typeface="OpenSans"/>
              </a:rPr>
              <a:t>, and so on. </a:t>
            </a:r>
          </a:p>
          <a:p>
            <a:pPr marL="285750" indent="-285750" algn="l">
              <a:lnSpc>
                <a:spcPct val="150000"/>
              </a:lnSpc>
              <a:buFont typeface="Arial" panose="020B0604020202020204" pitchFamily="34" charset="0"/>
              <a:buChar char="•"/>
            </a:pPr>
            <a:r>
              <a:rPr lang="en-CA" sz="1600" b="0" i="0" dirty="0">
                <a:solidFill>
                  <a:srgbClr val="333333"/>
                </a:solidFill>
                <a:effectLst/>
                <a:latin typeface="OpenSans"/>
              </a:rPr>
              <a:t>Each has its unique features and application scenarios. Among these ESPs, Apache Kafka is probably THE most popular one.</a:t>
            </a:r>
          </a:p>
        </p:txBody>
      </p:sp>
      <p:pic>
        <p:nvPicPr>
          <p:cNvPr id="4" name="Picture 3">
            <a:extLst>
              <a:ext uri="{FF2B5EF4-FFF2-40B4-BE49-F238E27FC236}">
                <a16:creationId xmlns:a16="http://schemas.microsoft.com/office/drawing/2014/main" id="{95125D8C-4147-A6F8-C444-67110572F621}"/>
              </a:ext>
            </a:extLst>
          </p:cNvPr>
          <p:cNvPicPr>
            <a:picLocks noChangeAspect="1"/>
          </p:cNvPicPr>
          <p:nvPr/>
        </p:nvPicPr>
        <p:blipFill>
          <a:blip r:embed="rId2"/>
          <a:stretch>
            <a:fillRect/>
          </a:stretch>
        </p:blipFill>
        <p:spPr>
          <a:xfrm>
            <a:off x="6165272" y="463138"/>
            <a:ext cx="5932968" cy="3029333"/>
          </a:xfrm>
          <a:prstGeom prst="rect">
            <a:avLst/>
          </a:prstGeom>
        </p:spPr>
      </p:pic>
      <p:pic>
        <p:nvPicPr>
          <p:cNvPr id="5" name="Picture 4">
            <a:extLst>
              <a:ext uri="{FF2B5EF4-FFF2-40B4-BE49-F238E27FC236}">
                <a16:creationId xmlns:a16="http://schemas.microsoft.com/office/drawing/2014/main" id="{A83D27D0-96B0-3D6D-B07C-A48FDDB3C726}"/>
              </a:ext>
            </a:extLst>
          </p:cNvPr>
          <p:cNvPicPr>
            <a:picLocks noChangeAspect="1"/>
          </p:cNvPicPr>
          <p:nvPr/>
        </p:nvPicPr>
        <p:blipFill>
          <a:blip r:embed="rId3"/>
          <a:stretch>
            <a:fillRect/>
          </a:stretch>
        </p:blipFill>
        <p:spPr>
          <a:xfrm>
            <a:off x="138544" y="292071"/>
            <a:ext cx="5715991" cy="3200400"/>
          </a:xfrm>
          <a:prstGeom prst="rect">
            <a:avLst/>
          </a:prstGeom>
        </p:spPr>
      </p:pic>
    </p:spTree>
    <p:extLst>
      <p:ext uri="{BB962C8B-B14F-4D97-AF65-F5344CB8AC3E}">
        <p14:creationId xmlns:p14="http://schemas.microsoft.com/office/powerpoint/2010/main" val="165769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EDE870-06E7-99EF-11DB-EA691EB320C9}"/>
              </a:ext>
            </a:extLst>
          </p:cNvPr>
          <p:cNvPicPr>
            <a:picLocks noChangeAspect="1"/>
          </p:cNvPicPr>
          <p:nvPr/>
        </p:nvPicPr>
        <p:blipFill>
          <a:blip r:embed="rId2"/>
          <a:stretch>
            <a:fillRect/>
          </a:stretch>
        </p:blipFill>
        <p:spPr>
          <a:xfrm>
            <a:off x="2250208" y="1092530"/>
            <a:ext cx="8525680" cy="3997449"/>
          </a:xfrm>
          <a:prstGeom prst="rect">
            <a:avLst/>
          </a:prstGeom>
        </p:spPr>
      </p:pic>
    </p:spTree>
    <p:extLst>
      <p:ext uri="{BB962C8B-B14F-4D97-AF65-F5344CB8AC3E}">
        <p14:creationId xmlns:p14="http://schemas.microsoft.com/office/powerpoint/2010/main" val="454132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27510</TotalTime>
  <Words>5248</Words>
  <Application>Microsoft Macintosh PowerPoint</Application>
  <PresentationFormat>Widescreen</PresentationFormat>
  <Paragraphs>279</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OpenSans</vt:lpstr>
      <vt:lpstr>Söhne</vt:lpstr>
      <vt:lpstr>Source Sans Pro</vt:lpstr>
      <vt:lpstr>var(--cds-font-family-source-sans-pro)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70</cp:revision>
  <cp:lastPrinted>2023-06-12T00:42:47Z</cp:lastPrinted>
  <dcterms:created xsi:type="dcterms:W3CDTF">2023-05-06T23:06:08Z</dcterms:created>
  <dcterms:modified xsi:type="dcterms:W3CDTF">2023-06-17T14:54:01Z</dcterms:modified>
</cp:coreProperties>
</file>